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16" r:id="rId3"/>
    <p:sldId id="258" r:id="rId4"/>
    <p:sldId id="262" r:id="rId5"/>
    <p:sldId id="280" r:id="rId6"/>
    <p:sldId id="309" r:id="rId7"/>
    <p:sldId id="274" r:id="rId8"/>
    <p:sldId id="305" r:id="rId9"/>
    <p:sldId id="306" r:id="rId10"/>
    <p:sldId id="307" r:id="rId11"/>
    <p:sldId id="310" r:id="rId12"/>
    <p:sldId id="275" r:id="rId13"/>
    <p:sldId id="313" r:id="rId14"/>
    <p:sldId id="264" r:id="rId15"/>
    <p:sldId id="311" r:id="rId16"/>
    <p:sldId id="314" r:id="rId17"/>
    <p:sldId id="315" r:id="rId18"/>
    <p:sldId id="303" r:id="rId19"/>
    <p:sldId id="267" r:id="rId20"/>
    <p:sldId id="269" r:id="rId21"/>
    <p:sldId id="268" r:id="rId22"/>
    <p:sldId id="31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igh Pixel-7" panose="020B0604020202020204" charset="0"/>
      <p:regular r:id="rId31"/>
    </p:embeddedFont>
    <p:embeddedFont>
      <p:font typeface="Montserrat Light" panose="00000400000000000000" pitchFamily="2" charset="0"/>
      <p:regular r:id="rId32"/>
      <p:italic r:id="rId33"/>
    </p:embeddedFont>
    <p:embeddedFont>
      <p:font typeface="OCR A Extended" panose="02010509020102010303" pitchFamily="50" charset="0"/>
      <p:regular r:id="rId34"/>
    </p:embeddedFont>
    <p:embeddedFont>
      <p:font typeface="Roboto Lt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E67"/>
    <a:srgbClr val="4DCF82"/>
    <a:srgbClr val="FFFFFF"/>
    <a:srgbClr val="FBD04D"/>
    <a:srgbClr val="F3B3B1"/>
    <a:srgbClr val="00A9D0"/>
    <a:srgbClr val="713662"/>
    <a:srgbClr val="091817"/>
    <a:srgbClr val="FFC71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D58D6-B50D-4D1E-AEBE-9E8DDA2E748B}" v="48" dt="2020-12-06T14:56:07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77614" autoAdjust="0"/>
  </p:normalViewPr>
  <p:slideViewPr>
    <p:cSldViewPr snapToGrid="0">
      <p:cViewPr varScale="1">
        <p:scale>
          <a:sx n="89" d="100"/>
          <a:sy n="89" d="100"/>
        </p:scale>
        <p:origin x="17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BE97-409A-49DC-866C-CEAC9AB280C4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4577E-FC3B-4E96-9EAC-E7AE7726C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70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75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1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Responsibility Principle (SRP)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4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577E-FC3B-4E96-9EAC-E7AE7726C6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45D1-9623-4A1E-B5E6-37AE57325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B575-90DE-499A-B881-9670E371B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C35BF-A475-4D68-8789-BFF82CAD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8E1A-0C17-4FE9-84B8-107249A7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A592-2A14-4E3B-86B0-455D7DEE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EEDC-3988-405C-AC62-901EE1F0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B0185-7312-429C-A4F6-78828203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89ECC-C83D-47D3-AFFA-BA218A1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5F241-61A6-4681-B74F-DDFD005C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1D503-396A-4799-85F8-FFDC5D21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5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E373B-856C-4C11-A52D-0674B3062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2FAF6-FB4D-41A1-92DC-404E7155D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BB1A3-9CE3-4D54-8898-716F18F7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EE4C5-4201-4C43-A46D-E7E6C1DB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9E6CB-FA2F-41C1-BDA5-2A8447CF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8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1E47-DBEA-4B72-83ED-8795E347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22805-95E6-490A-AD43-72A6E8276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140D2-56DA-4AB4-BE3F-1176FF3C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4847D-2F0A-4C97-A3C7-99F7DE42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6962-56B0-4550-B26C-FB06D8DB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F387-0896-459B-9677-8EA221AB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57F6-3436-4E99-83AD-A38A768C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50DA2-6558-4029-B9B2-38714728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1A285-37CC-4864-93C1-6F78C7EB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56B4-B8B0-485E-B31D-3BF61FF5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B47A-06D1-40A0-AF0F-9CCF4E62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E745B-09E1-417C-AA5B-6A8A84DB4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22013-4810-4AD9-B891-0BA89AB4E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F5B84-B2D1-4697-B259-126C182D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431D-1E02-4E7C-9C51-ABAFA53D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E1BE-BD1B-4CF2-A667-8F1DE1E8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B4DC-F70C-474F-8EBA-A161BE7E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64BC-87A2-4FA4-817D-1E3E5CAA4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EAFA8-54D0-4089-B5C6-8FCADB683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F49F6-27E0-401B-9E72-F69C91AA9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DA95A-31EC-4FB3-8CBE-DED49BD42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8436D-CCC5-4909-A755-AFD80698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3E142-14E9-43FB-A2FC-21CFA591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E6687-7ADE-48A1-958F-4D5C7ED9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36FA-7123-4AEE-AB24-CDA4FB3D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342060-CBEB-4724-82F1-0018FC6A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7881F-A481-4DEE-91E4-BD173E7F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3F17C-CC13-4419-BAD8-EA44CF59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0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62893-29BB-4454-8EFE-072B54CD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9F263-3866-4283-BC81-000932F4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B3E7F-7CBB-48DE-91EA-CAFC943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7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22D3-DE86-4C24-BB8D-18C20FA8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E777-9F88-4AD1-BF66-FC5F9440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57D2E-F828-4469-9A98-05A636B21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AC670-6BA3-4D88-A070-AA7C9DE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EEDAB-A03B-4EEE-B911-467863E2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C7D04-DA05-4426-9893-18FE116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5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E64-F92A-4304-B505-85205D37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18C0F-48D7-4278-BCC3-4D84C5295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C094A-013E-464C-BDA0-0D1079EBA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5D87D-42F8-4DCF-9E71-89CCF1E3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CC8B9-47EC-4027-AAF3-9CB8D4F0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984CC-5387-4B02-9555-2456C91D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1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0751A-12EA-400B-B290-408DD44A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1751-8829-470F-8856-9B6533B1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C9B39-5E67-4BDF-A66D-BCB93146A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B6A48-3ADE-41BC-B868-846BA554A4CD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3974-B119-44FD-B674-41B22A162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ED2ED-63BE-4E33-81CC-CC321AE7C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C406D-2161-4B48-86D1-FD5488115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PowerPoint_Presentation.pptx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.ppt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PowerPoint_Presentation2.pptx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3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28A2-B9A3-4433-B506-BBEAA64CC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372" y="2284866"/>
            <a:ext cx="6959253" cy="1144134"/>
          </a:xfr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Mocking J</a:t>
            </a:r>
            <a:r>
              <a:rPr lang="en-US" sz="4800" spc="6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[ava]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8D8E228-4EFE-4C9A-9C61-1AFB79E49117}"/>
              </a:ext>
            </a:extLst>
          </p:cNvPr>
          <p:cNvSpPr/>
          <p:nvPr/>
        </p:nvSpPr>
        <p:spPr>
          <a:xfrm>
            <a:off x="3583829" y="3720419"/>
            <a:ext cx="5024341" cy="1144134"/>
          </a:xfrm>
          <a:prstGeom prst="flowChartTerminator">
            <a:avLst/>
          </a:prstGeom>
          <a:solidFill>
            <a:srgbClr val="52274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 Lt" pitchFamily="2" charset="0"/>
                <a:ea typeface="Roboto Lt" pitchFamily="2" charset="0"/>
              </a:rPr>
              <a:t>with Mockito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99DD2F-C57C-44B8-8D55-EA9C95A12A7B}"/>
              </a:ext>
            </a:extLst>
          </p:cNvPr>
          <p:cNvSpPr txBox="1">
            <a:spLocks/>
          </p:cNvSpPr>
          <p:nvPr/>
        </p:nvSpPr>
        <p:spPr>
          <a:xfrm>
            <a:off x="-11036720" y="5194227"/>
            <a:ext cx="4428228" cy="1144134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Red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3BECB1-B88A-4E6C-A55E-4E24048C1E65}"/>
              </a:ext>
            </a:extLst>
          </p:cNvPr>
          <p:cNvGrpSpPr/>
          <p:nvPr/>
        </p:nvGrpSpPr>
        <p:grpSpPr>
          <a:xfrm>
            <a:off x="-11166399" y="770287"/>
            <a:ext cx="4557907" cy="3663201"/>
            <a:chOff x="5534025" y="582162"/>
            <a:chExt cx="6249267" cy="6088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3B5F4B-216F-4D34-B34D-888A4E88803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710610-8C82-4FB1-9F08-FE0E96BFA170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0DC93-41B0-4E1A-A6E0-ADD3964B1F95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03EA35-A406-407E-B6FF-59FBA88818D4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C66DF5-DF10-47E2-9227-E813E147D50C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F00C66-B3E7-46F0-8970-C4EFA88F239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9BACD6-430B-4EF2-B61C-0BC784152799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1BED8B-F902-4B74-AC5E-51A1F5D15132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a.png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53481B-76E4-4596-92CE-F3B33E6F6F0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CDBE4C-9BAB-48F2-B034-73895BC2909A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032794-56FD-4D17-B847-2A0CA5042B1C}"/>
              </a:ext>
            </a:extLst>
          </p:cNvPr>
          <p:cNvGrpSpPr/>
          <p:nvPr/>
        </p:nvGrpSpPr>
        <p:grpSpPr>
          <a:xfrm>
            <a:off x="-5239492" y="770287"/>
            <a:ext cx="4557907" cy="3663201"/>
            <a:chOff x="5534025" y="582162"/>
            <a:chExt cx="6249267" cy="60880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977224-6445-4748-A00E-C978609C6464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6EAA55-B58E-4031-853C-B091E5CD3BD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9B5590-136F-47CC-9A7F-5606D00D589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572F6-9771-4C5A-AA0C-C21A1E1E8997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4048E2-C25E-47E8-ACE0-5133F184DFC8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5AFA3A-C8EB-4629-8A6B-6BA0AFE4F14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A33B0E-BECC-4B2E-B548-A25DB84A87B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5411A6-8303-4909-A77F-9D582F452585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b.png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08A7E9-481D-458C-9055-9172387516F2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CA27AC5-2BA0-40C6-ABE0-12A17D975FE3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8B409F4F-0976-4BE1-9756-7681CEF2FC54}"/>
              </a:ext>
            </a:extLst>
          </p:cNvPr>
          <p:cNvSpPr txBox="1">
            <a:spLocks/>
          </p:cNvSpPr>
          <p:nvPr/>
        </p:nvSpPr>
        <p:spPr>
          <a:xfrm>
            <a:off x="-5109813" y="5194227"/>
            <a:ext cx="4428228" cy="1144134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Gayle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644B23B-70AA-42E7-AF91-6ACCC40B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310" y="1421024"/>
            <a:ext cx="2521221" cy="2521221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1DBE17-D762-4CE2-BF1D-99CEB668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097" y="1421024"/>
            <a:ext cx="2643461" cy="26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490B1"/>
          </a:fgClr>
          <a:bgClr>
            <a:srgbClr val="049FC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AC9F5-1C2E-4795-9E9F-4F6FDD8B6B80}"/>
              </a:ext>
            </a:extLst>
          </p:cNvPr>
          <p:cNvGrpSpPr/>
          <p:nvPr/>
        </p:nvGrpSpPr>
        <p:grpSpPr>
          <a:xfrm>
            <a:off x="728772" y="431251"/>
            <a:ext cx="11057806" cy="6172749"/>
            <a:chOff x="957372" y="500554"/>
            <a:chExt cx="11057806" cy="5995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65507-9070-4020-A50F-AB3369FD1271}"/>
                </a:ext>
              </a:extLst>
            </p:cNvPr>
            <p:cNvGrpSpPr/>
            <p:nvPr/>
          </p:nvGrpSpPr>
          <p:grpSpPr>
            <a:xfrm>
              <a:off x="957372" y="500554"/>
              <a:ext cx="11057806" cy="5995496"/>
              <a:chOff x="1146558" y="2991506"/>
              <a:chExt cx="11057806" cy="59954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13F7B9-AD08-43F5-9D8B-7CCD3BBE8CBB}"/>
                  </a:ext>
                </a:extLst>
              </p:cNvPr>
              <p:cNvGrpSpPr/>
              <p:nvPr/>
            </p:nvGrpSpPr>
            <p:grpSpPr>
              <a:xfrm>
                <a:off x="1146558" y="2991506"/>
                <a:ext cx="11055952" cy="5995496"/>
                <a:chOff x="5534025" y="553331"/>
                <a:chExt cx="15380895" cy="1006984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D58DA4-512B-4F13-8334-8D19E37856D9}"/>
                    </a:ext>
                  </a:extLst>
                </p:cNvPr>
                <p:cNvSpPr/>
                <p:nvPr/>
              </p:nvSpPr>
              <p:spPr>
                <a:xfrm>
                  <a:off x="5534025" y="904022"/>
                  <a:ext cx="15006667" cy="97191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7777C49-A7CB-4370-B1CD-67FDE7D5F3F6}"/>
                    </a:ext>
                  </a:extLst>
                </p:cNvPr>
                <p:cNvSpPr/>
                <p:nvPr/>
              </p:nvSpPr>
              <p:spPr>
                <a:xfrm>
                  <a:off x="5711826" y="1095066"/>
                  <a:ext cx="15203094" cy="9295314"/>
                </a:xfrm>
                <a:prstGeom prst="rect">
                  <a:avLst/>
                </a:prstGeom>
                <a:solidFill>
                  <a:srgbClr val="F9F9F9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605DFF-ACE7-4BB1-BF1B-823C7FE19A29}"/>
                    </a:ext>
                  </a:extLst>
                </p:cNvPr>
                <p:cNvSpPr/>
                <p:nvPr/>
              </p:nvSpPr>
              <p:spPr>
                <a:xfrm>
                  <a:off x="6083300" y="714464"/>
                  <a:ext cx="14831620" cy="380604"/>
                </a:xfrm>
                <a:prstGeom prst="rect">
                  <a:avLst/>
                </a:prstGeom>
                <a:solidFill>
                  <a:srgbClr val="DADAD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F23A17-CD55-4A7D-812D-494380777283}"/>
                    </a:ext>
                  </a:extLst>
                </p:cNvPr>
                <p:cNvSpPr/>
                <p:nvPr/>
              </p:nvSpPr>
              <p:spPr>
                <a:xfrm>
                  <a:off x="5711825" y="714464"/>
                  <a:ext cx="371475" cy="380603"/>
                </a:xfrm>
                <a:prstGeom prst="rect">
                  <a:avLst/>
                </a:prstGeom>
                <a:solidFill>
                  <a:srgbClr val="C2C2C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5E8C1B-B11E-4B74-9DD4-34133CD4E11D}"/>
                    </a:ext>
                  </a:extLst>
                </p:cNvPr>
                <p:cNvSpPr txBox="1"/>
                <p:nvPr/>
              </p:nvSpPr>
              <p:spPr>
                <a:xfrm>
                  <a:off x="5757861" y="553331"/>
                  <a:ext cx="266700" cy="6203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OCR A Extended" panose="02010509020102010303" pitchFamily="50" charset="0"/>
                    </a:rPr>
                    <a:t>x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E206F-60C0-4C1E-9E2F-201071D44C5C}"/>
                    </a:ext>
                  </a:extLst>
                </p:cNvPr>
                <p:cNvSpPr txBox="1"/>
                <p:nvPr/>
              </p:nvSpPr>
              <p:spPr>
                <a:xfrm>
                  <a:off x="12697602" y="682394"/>
                  <a:ext cx="1038176" cy="439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Roboto Lt" pitchFamily="2" charset="0"/>
                      <a:ea typeface="Roboto Lt" pitchFamily="2" charset="0"/>
                    </a:rPr>
                    <a:t>wat.html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4757B3-1BD1-486F-80E6-86FC759F7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863490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06D7DC3-A78F-4F02-8BC8-E98393919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962511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D3ED36-8D8D-437A-8CA3-48DEDC1F5C7D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5581" cy="5534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50AB1D-B322-463B-9E7B-74FACF09E2EB}"/>
                  </a:ext>
                </a:extLst>
              </p:cNvPr>
              <p:cNvSpPr/>
              <p:nvPr/>
            </p:nvSpPr>
            <p:spPr>
              <a:xfrm>
                <a:off x="12056929" y="4692524"/>
                <a:ext cx="147435" cy="466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060AE3-1CDD-44B8-8224-14F38903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685220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B43ED5-4C22-4B47-B2D7-E310C16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744176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5470B19-58DB-42F1-8D8D-75309C1C183F}"/>
              </a:ext>
            </a:extLst>
          </p:cNvPr>
          <p:cNvSpPr/>
          <p:nvPr/>
        </p:nvSpPr>
        <p:spPr>
          <a:xfrm>
            <a:off x="876113" y="798275"/>
            <a:ext cx="10743306" cy="32567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64DC-5B32-4CB1-8FD9-7924C155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11" y="793810"/>
            <a:ext cx="8403577" cy="559038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920351E-9D40-4D68-9C88-531F8CCBE27B}"/>
              </a:ext>
            </a:extLst>
          </p:cNvPr>
          <p:cNvGrpSpPr/>
          <p:nvPr/>
        </p:nvGrpSpPr>
        <p:grpSpPr>
          <a:xfrm>
            <a:off x="1530600" y="1882584"/>
            <a:ext cx="5429763" cy="3742979"/>
            <a:chOff x="5534025" y="582162"/>
            <a:chExt cx="6249267" cy="60880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09B30F-F411-47EC-BCF6-8465D3A2071B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7DD82E-6DDA-46EF-BC4A-65CECED8688F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52274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A6CBF1-E7C7-4160-A2C3-541918B3F91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FB250C-96F0-414C-AED1-95BB1705E94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745BCA-A50E-4CB3-B138-A11D75D3D5C3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98FBC5-3815-4058-82E8-D2C2E3FD6AB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7F199B-1994-4DDC-87F2-5272EDC58049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280420-3B3D-4291-9078-9F7974BAD3F0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define.txt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B8BAA-701F-4938-BA5C-1FC9AEBEFFD2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944CC7-F0BC-46FC-B26C-BB864253939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1114FD-B1AA-405D-A20A-F137BAE17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012" y="2320133"/>
            <a:ext cx="4887007" cy="288647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1153053-1CD8-41F2-BE1C-FF8AABE0034F}"/>
              </a:ext>
            </a:extLst>
          </p:cNvPr>
          <p:cNvGrpSpPr/>
          <p:nvPr/>
        </p:nvGrpSpPr>
        <p:grpSpPr>
          <a:xfrm>
            <a:off x="-7832702" y="564710"/>
            <a:ext cx="7096741" cy="5829074"/>
            <a:chOff x="5595933" y="582162"/>
            <a:chExt cx="6187359" cy="9481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1B0064-00E6-4EE2-8486-1267ACA9AF43}"/>
                </a:ext>
              </a:extLst>
            </p:cNvPr>
            <p:cNvSpPr/>
            <p:nvPr/>
          </p:nvSpPr>
          <p:spPr>
            <a:xfrm>
              <a:off x="5595933" y="860275"/>
              <a:ext cx="6071467" cy="92030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260CFC-25E8-4AD1-9029-ACBFED61FEC8}"/>
                </a:ext>
              </a:extLst>
            </p:cNvPr>
            <p:cNvSpPr/>
            <p:nvPr/>
          </p:nvSpPr>
          <p:spPr>
            <a:xfrm>
              <a:off x="5711825" y="1095066"/>
              <a:ext cx="6071467" cy="87779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89F9E0-EC9F-4445-844B-6FB6808DE52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289277-D4A2-4C4B-AB68-B8FAD968ACF3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059E84-E103-44FD-A147-9EC2D6D6DBAE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99B0F1-E47C-4B8B-8935-910850F87CB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A72334-FDAD-4882-A703-13459E30367A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1B927F-5395-40B4-BF6E-42B738077458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aaaaaask.bat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1A5D176-63D0-49BC-84E5-DF03AC248786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C09B1C-DBEC-439B-A9A9-711114E1136E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" descr="command line javascript gif | WiffleGif">
            <a:extLst>
              <a:ext uri="{FF2B5EF4-FFF2-40B4-BE49-F238E27FC236}">
                <a16:creationId xmlns:a16="http://schemas.microsoft.com/office/drawing/2014/main" id="{39A2E04F-DBB5-4660-806D-E6D7EC7C0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7672" y="908731"/>
            <a:ext cx="4802836" cy="36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B2CADB-1B9A-4D90-AD66-3BB28C5563DC}"/>
              </a:ext>
            </a:extLst>
          </p:cNvPr>
          <p:cNvSpPr/>
          <p:nvPr/>
        </p:nvSpPr>
        <p:spPr>
          <a:xfrm>
            <a:off x="-7646974" y="902873"/>
            <a:ext cx="6911013" cy="574203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0A705B-789A-485D-A131-3BF2BA570082}"/>
              </a:ext>
            </a:extLst>
          </p:cNvPr>
          <p:cNvSpPr/>
          <p:nvPr/>
        </p:nvSpPr>
        <p:spPr>
          <a:xfrm>
            <a:off x="-7646974" y="4018323"/>
            <a:ext cx="6918140" cy="2258461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5DEE7B-DE21-4803-A567-A8C66DADCF83}"/>
              </a:ext>
            </a:extLst>
          </p:cNvPr>
          <p:cNvSpPr/>
          <p:nvPr/>
        </p:nvSpPr>
        <p:spPr>
          <a:xfrm>
            <a:off x="-7654101" y="1467254"/>
            <a:ext cx="272286" cy="3354257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1E7F71-21FD-4F83-A7B9-C400CDD60282}"/>
              </a:ext>
            </a:extLst>
          </p:cNvPr>
          <p:cNvSpPr/>
          <p:nvPr/>
        </p:nvSpPr>
        <p:spPr>
          <a:xfrm>
            <a:off x="-2791818" y="1206349"/>
            <a:ext cx="2062984" cy="3354257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BCA8BF-1DDE-4AE1-9BC7-DB00356C81FA}"/>
              </a:ext>
            </a:extLst>
          </p:cNvPr>
          <p:cNvSpPr txBox="1"/>
          <p:nvPr/>
        </p:nvSpPr>
        <p:spPr>
          <a:xfrm>
            <a:off x="-7213053" y="3755288"/>
            <a:ext cx="639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High Pixel-7" panose="02000000000000000000" pitchFamily="2" charset="0"/>
                <a:ea typeface="Roboto Lt" pitchFamily="2" charset="0"/>
              </a:rPr>
              <a:t>So, when do we mock?</a:t>
            </a:r>
            <a:endParaRPr lang="en-US" sz="7200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High Pixel-7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4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490B1"/>
          </a:fgClr>
          <a:bgClr>
            <a:srgbClr val="049FC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AC9F5-1C2E-4795-9E9F-4F6FDD8B6B80}"/>
              </a:ext>
            </a:extLst>
          </p:cNvPr>
          <p:cNvGrpSpPr/>
          <p:nvPr/>
        </p:nvGrpSpPr>
        <p:grpSpPr>
          <a:xfrm>
            <a:off x="728772" y="431251"/>
            <a:ext cx="11057806" cy="6172749"/>
            <a:chOff x="957372" y="500554"/>
            <a:chExt cx="11057806" cy="5995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65507-9070-4020-A50F-AB3369FD1271}"/>
                </a:ext>
              </a:extLst>
            </p:cNvPr>
            <p:cNvGrpSpPr/>
            <p:nvPr/>
          </p:nvGrpSpPr>
          <p:grpSpPr>
            <a:xfrm>
              <a:off x="957372" y="500554"/>
              <a:ext cx="11057806" cy="5995496"/>
              <a:chOff x="1146558" y="2991506"/>
              <a:chExt cx="11057806" cy="59954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13F7B9-AD08-43F5-9D8B-7CCD3BBE8CBB}"/>
                  </a:ext>
                </a:extLst>
              </p:cNvPr>
              <p:cNvGrpSpPr/>
              <p:nvPr/>
            </p:nvGrpSpPr>
            <p:grpSpPr>
              <a:xfrm>
                <a:off x="1146558" y="2991506"/>
                <a:ext cx="11055952" cy="5995496"/>
                <a:chOff x="5534025" y="553331"/>
                <a:chExt cx="15380895" cy="1006984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D58DA4-512B-4F13-8334-8D19E37856D9}"/>
                    </a:ext>
                  </a:extLst>
                </p:cNvPr>
                <p:cNvSpPr/>
                <p:nvPr/>
              </p:nvSpPr>
              <p:spPr>
                <a:xfrm>
                  <a:off x="5534025" y="904022"/>
                  <a:ext cx="15006667" cy="97191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7777C49-A7CB-4370-B1CD-67FDE7D5F3F6}"/>
                    </a:ext>
                  </a:extLst>
                </p:cNvPr>
                <p:cNvSpPr/>
                <p:nvPr/>
              </p:nvSpPr>
              <p:spPr>
                <a:xfrm>
                  <a:off x="5711826" y="1095066"/>
                  <a:ext cx="15203094" cy="9295314"/>
                </a:xfrm>
                <a:prstGeom prst="rect">
                  <a:avLst/>
                </a:prstGeom>
                <a:solidFill>
                  <a:srgbClr val="F9F9F9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605DFF-ACE7-4BB1-BF1B-823C7FE19A29}"/>
                    </a:ext>
                  </a:extLst>
                </p:cNvPr>
                <p:cNvSpPr/>
                <p:nvPr/>
              </p:nvSpPr>
              <p:spPr>
                <a:xfrm>
                  <a:off x="6083300" y="714464"/>
                  <a:ext cx="14831620" cy="380604"/>
                </a:xfrm>
                <a:prstGeom prst="rect">
                  <a:avLst/>
                </a:prstGeom>
                <a:solidFill>
                  <a:srgbClr val="DADAD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F23A17-CD55-4A7D-812D-494380777283}"/>
                    </a:ext>
                  </a:extLst>
                </p:cNvPr>
                <p:cNvSpPr/>
                <p:nvPr/>
              </p:nvSpPr>
              <p:spPr>
                <a:xfrm>
                  <a:off x="5711825" y="714464"/>
                  <a:ext cx="371475" cy="380603"/>
                </a:xfrm>
                <a:prstGeom prst="rect">
                  <a:avLst/>
                </a:prstGeom>
                <a:solidFill>
                  <a:srgbClr val="C2C2C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5E8C1B-B11E-4B74-9DD4-34133CD4E11D}"/>
                    </a:ext>
                  </a:extLst>
                </p:cNvPr>
                <p:cNvSpPr txBox="1"/>
                <p:nvPr/>
              </p:nvSpPr>
              <p:spPr>
                <a:xfrm>
                  <a:off x="5757861" y="553331"/>
                  <a:ext cx="266700" cy="6203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OCR A Extended" panose="02010509020102010303" pitchFamily="50" charset="0"/>
                    </a:rPr>
                    <a:t>x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E206F-60C0-4C1E-9E2F-201071D44C5C}"/>
                    </a:ext>
                  </a:extLst>
                </p:cNvPr>
                <p:cNvSpPr txBox="1"/>
                <p:nvPr/>
              </p:nvSpPr>
              <p:spPr>
                <a:xfrm>
                  <a:off x="12697602" y="682394"/>
                  <a:ext cx="1038176" cy="439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Roboto Lt" pitchFamily="2" charset="0"/>
                      <a:ea typeface="Roboto Lt" pitchFamily="2" charset="0"/>
                    </a:rPr>
                    <a:t>wat.html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4757B3-1BD1-486F-80E6-86FC759F7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863490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06D7DC3-A78F-4F02-8BC8-E98393919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962511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D3ED36-8D8D-437A-8CA3-48DEDC1F5C7D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5581" cy="5534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50AB1D-B322-463B-9E7B-74FACF09E2EB}"/>
                  </a:ext>
                </a:extLst>
              </p:cNvPr>
              <p:cNvSpPr/>
              <p:nvPr/>
            </p:nvSpPr>
            <p:spPr>
              <a:xfrm>
                <a:off x="12056929" y="4692524"/>
                <a:ext cx="147435" cy="466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060AE3-1CDD-44B8-8224-14F38903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685220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B43ED5-4C22-4B47-B2D7-E310C16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744176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5470B19-58DB-42F1-8D8D-75309C1C183F}"/>
              </a:ext>
            </a:extLst>
          </p:cNvPr>
          <p:cNvSpPr/>
          <p:nvPr/>
        </p:nvSpPr>
        <p:spPr>
          <a:xfrm>
            <a:off x="876113" y="798275"/>
            <a:ext cx="10743306" cy="32567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64DC-5B32-4CB1-8FD9-7924C155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11" y="793810"/>
            <a:ext cx="8403577" cy="559038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920351E-9D40-4D68-9C88-531F8CCBE27B}"/>
              </a:ext>
            </a:extLst>
          </p:cNvPr>
          <p:cNvGrpSpPr/>
          <p:nvPr/>
        </p:nvGrpSpPr>
        <p:grpSpPr>
          <a:xfrm>
            <a:off x="1194517" y="1921134"/>
            <a:ext cx="5429763" cy="3742979"/>
            <a:chOff x="5534025" y="582162"/>
            <a:chExt cx="6249267" cy="60880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09B30F-F411-47EC-BCF6-8465D3A2071B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7DD82E-6DDA-46EF-BC4A-65CECED8688F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52274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A6CBF1-E7C7-4160-A2C3-541918B3F91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FB250C-96F0-414C-AED1-95BB1705E94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745BCA-A50E-4CB3-B138-A11D75D3D5C3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98FBC5-3815-4058-82E8-D2C2E3FD6AB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7F199B-1994-4DDC-87F2-5272EDC58049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280420-3B3D-4291-9078-9F7974BAD3F0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define.txt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B8BAA-701F-4938-BA5C-1FC9AEBEFFD2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944CC7-F0BC-46FC-B26C-BB864253939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5BB4D2F-BCBF-471E-8836-63F6F581688C}"/>
              </a:ext>
            </a:extLst>
          </p:cNvPr>
          <p:cNvSpPr txBox="1"/>
          <p:nvPr/>
        </p:nvSpPr>
        <p:spPr>
          <a:xfrm>
            <a:off x="1572399" y="2200681"/>
            <a:ext cx="468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Montserrat Light" panose="00000400000000000000" pitchFamily="2" charset="0"/>
              <a:ea typeface="Roboto Lt" pitchFamily="2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Fakes – all objects that are not real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Mocks – all fakes that you Assert upon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Stubs – all other fakes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F5C10-3457-4616-954B-234608C7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526" y="2487079"/>
            <a:ext cx="4887007" cy="288647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CA63D6E-ECFC-41B1-8177-0EF8884645BF}"/>
              </a:ext>
            </a:extLst>
          </p:cNvPr>
          <p:cNvGrpSpPr/>
          <p:nvPr/>
        </p:nvGrpSpPr>
        <p:grpSpPr>
          <a:xfrm>
            <a:off x="4890158" y="121691"/>
            <a:ext cx="7096741" cy="5829074"/>
            <a:chOff x="5595933" y="582162"/>
            <a:chExt cx="6187359" cy="94811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94C78E-AFA8-4F48-B267-A25AFB32DFDD}"/>
                </a:ext>
              </a:extLst>
            </p:cNvPr>
            <p:cNvSpPr/>
            <p:nvPr/>
          </p:nvSpPr>
          <p:spPr>
            <a:xfrm>
              <a:off x="5595933" y="860275"/>
              <a:ext cx="6071467" cy="92030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28E3E3-B974-462A-B3BB-488AF20C8FDC}"/>
                </a:ext>
              </a:extLst>
            </p:cNvPr>
            <p:cNvSpPr/>
            <p:nvPr/>
          </p:nvSpPr>
          <p:spPr>
            <a:xfrm>
              <a:off x="5711825" y="1095066"/>
              <a:ext cx="6071467" cy="87779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5AD068-34AB-45C0-AE86-0879398F91C6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8FCC0C-1150-4163-8A7C-8EFC6F8907A6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6670A0-F8C9-474C-A638-E18CB8963F5C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94DA46-5F3E-4E83-99CD-5D808A1768C7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67B072B-176A-436B-899A-939F6B0F2586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CF2A44-B8AF-454A-9427-4565B25ED87B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aaaaaask.bat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0780DEF-D97C-47B8-AE20-D4F9495AA1B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D78A90-887C-4D6C-8D36-26106E749E3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command line javascript gif | WiffleGif">
            <a:extLst>
              <a:ext uri="{FF2B5EF4-FFF2-40B4-BE49-F238E27FC236}">
                <a16:creationId xmlns:a16="http://schemas.microsoft.com/office/drawing/2014/main" id="{0B57E882-BAD7-4057-8043-0DD2BF1FE2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88" y="465712"/>
            <a:ext cx="4802836" cy="36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6E461BA-40C8-4355-A7D2-83D0DB5EFCA2}"/>
              </a:ext>
            </a:extLst>
          </p:cNvPr>
          <p:cNvSpPr/>
          <p:nvPr/>
        </p:nvSpPr>
        <p:spPr>
          <a:xfrm>
            <a:off x="5075886" y="459854"/>
            <a:ext cx="6911013" cy="574203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D01986-BF5D-4B0D-9AFB-989F050C7AF8}"/>
              </a:ext>
            </a:extLst>
          </p:cNvPr>
          <p:cNvSpPr/>
          <p:nvPr/>
        </p:nvSpPr>
        <p:spPr>
          <a:xfrm>
            <a:off x="5075886" y="3575304"/>
            <a:ext cx="6918140" cy="2258461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5D92B97-7410-4A94-B3E1-DF1DBFEFBD86}"/>
              </a:ext>
            </a:extLst>
          </p:cNvPr>
          <p:cNvSpPr/>
          <p:nvPr/>
        </p:nvSpPr>
        <p:spPr>
          <a:xfrm>
            <a:off x="5068759" y="1024235"/>
            <a:ext cx="272286" cy="3354257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9892AF-BFBD-4202-BADD-AAA004D5D7D2}"/>
              </a:ext>
            </a:extLst>
          </p:cNvPr>
          <p:cNvSpPr/>
          <p:nvPr/>
        </p:nvSpPr>
        <p:spPr>
          <a:xfrm>
            <a:off x="9931042" y="763330"/>
            <a:ext cx="2062984" cy="3354257"/>
          </a:xfrm>
          <a:prstGeom prst="rect">
            <a:avLst/>
          </a:prstGeom>
          <a:solidFill>
            <a:srgbClr val="09181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78279D-31BA-46AB-AE5B-403A4E1AC85E}"/>
              </a:ext>
            </a:extLst>
          </p:cNvPr>
          <p:cNvSpPr txBox="1"/>
          <p:nvPr/>
        </p:nvSpPr>
        <p:spPr>
          <a:xfrm>
            <a:off x="5509807" y="3312269"/>
            <a:ext cx="639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High Pixel-7" panose="02000000000000000000" pitchFamily="2" charset="0"/>
                <a:ea typeface="Roboto Lt" pitchFamily="2" charset="0"/>
              </a:rPr>
              <a:t>So, when do we mock?</a:t>
            </a:r>
            <a:endParaRPr lang="en-US" sz="7200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High Pixel-7" panose="02000000000000000000" pitchFamily="2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2EF04A-CC84-4C54-B29E-9759EF5FC49E}"/>
              </a:ext>
            </a:extLst>
          </p:cNvPr>
          <p:cNvGrpSpPr/>
          <p:nvPr/>
        </p:nvGrpSpPr>
        <p:grpSpPr>
          <a:xfrm>
            <a:off x="-6561822" y="470196"/>
            <a:ext cx="6249267" cy="6037560"/>
            <a:chOff x="5534025" y="632658"/>
            <a:chExt cx="6249267" cy="603756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D03E3A-0127-41E7-B1EE-2465AF725FCA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ED63C5-740D-4978-8D61-4499236CC48A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C1BBEB-6A17-477F-A012-F623A24ABEBE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E1DC1A-3962-42C3-9C6C-29B78B552E21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1051D1-F7FA-4C3E-8520-6068EB2C77C3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6A66D5C-72DB-46CB-9377-285D72C048F7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0468E8-D22B-4474-9785-4A2BBF6DBB45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1D65AA6-6047-457E-B958-3195B11B8993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33DFFD-7DD8-4DA2-A5AD-A51C1A46FE85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C1B218-5CD4-4A30-B847-809BF3EAE83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5F0B4E6-4316-4E41-A4FF-E8B67AA1FFC0}"/>
              </a:ext>
            </a:extLst>
          </p:cNvPr>
          <p:cNvGrpSpPr/>
          <p:nvPr/>
        </p:nvGrpSpPr>
        <p:grpSpPr>
          <a:xfrm>
            <a:off x="12881782" y="-2633952"/>
            <a:ext cx="4557907" cy="4555086"/>
            <a:chOff x="5534025" y="596750"/>
            <a:chExt cx="6249267" cy="607346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5AD6241-A1D6-4283-AE76-1FBB72305744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C06208E-9E3E-4F11-A07D-77B874AA2343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4DCF8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714845C-03BF-483B-8727-944E4C1A9E4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F5078D-7C5B-4660-BD24-FD044E7CC8D2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EEAC513-FF2B-47C0-9975-4ECA6DA09190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8EC582-D3DA-41FA-8810-590D70F793B7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A009BD4-E138-47A5-ACFC-17FA79BF0985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71B1B-B4D3-4414-AEAA-B55BB5680925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FD6B3F8-FCCD-4F39-B007-4E3C9D4D9AAF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8BA9CDC-8CA9-4B62-A032-A87BF9F07F50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5B3F65B-673E-473B-B9B1-87E52FDDC12E}"/>
              </a:ext>
            </a:extLst>
          </p:cNvPr>
          <p:cNvSpPr txBox="1"/>
          <p:nvPr/>
        </p:nvSpPr>
        <p:spPr>
          <a:xfrm>
            <a:off x="-6156302" y="1312464"/>
            <a:ext cx="4683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When to use Mocking?</a:t>
            </a:r>
            <a:endParaRPr lang="en-US" sz="5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6AD951-807E-4FFC-A04D-EA647ED0D44A}"/>
              </a:ext>
            </a:extLst>
          </p:cNvPr>
          <p:cNvSpPr txBox="1"/>
          <p:nvPr/>
        </p:nvSpPr>
        <p:spPr>
          <a:xfrm>
            <a:off x="-6156302" y="3093849"/>
            <a:ext cx="5412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has nondeterministic behavior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6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is difficult to setup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6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has behavior that is hard to trigger</a:t>
            </a:r>
          </a:p>
        </p:txBody>
      </p:sp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C80777E5-B639-418F-B05F-F97320B0F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168" y="-1995051"/>
            <a:ext cx="3483456" cy="34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BD04D"/>
          </a:fgClr>
          <a:bgClr>
            <a:srgbClr val="FFC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242983" y="1974886"/>
            <a:ext cx="4557907" cy="4555086"/>
            <a:chOff x="5534025" y="596750"/>
            <a:chExt cx="6249267" cy="607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4DCF8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4B6B9E-B4C6-49A3-BFBB-D6A5826E052B}"/>
              </a:ext>
            </a:extLst>
          </p:cNvPr>
          <p:cNvSpPr txBox="1"/>
          <p:nvPr/>
        </p:nvSpPr>
        <p:spPr>
          <a:xfrm>
            <a:off x="5590230" y="1312464"/>
            <a:ext cx="4683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When to use Mocking?</a:t>
            </a:r>
            <a:endParaRPr lang="en-US" sz="5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CB2A4-7F75-4ECA-B811-2263C367C4FC}"/>
              </a:ext>
            </a:extLst>
          </p:cNvPr>
          <p:cNvSpPr txBox="1"/>
          <p:nvPr/>
        </p:nvSpPr>
        <p:spPr>
          <a:xfrm>
            <a:off x="5590230" y="3093849"/>
            <a:ext cx="5412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has nondeterministic behavior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is difficult to setup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has behavior that is hard to trigger</a:t>
            </a:r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919BB8F0-6F71-441C-86BC-F580B7698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69" y="2613787"/>
            <a:ext cx="3483456" cy="34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BD04D"/>
          </a:fgClr>
          <a:bgClr>
            <a:srgbClr val="FFC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359755" y="1952670"/>
            <a:ext cx="4557907" cy="4555086"/>
            <a:chOff x="5534025" y="596750"/>
            <a:chExt cx="6249267" cy="607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4DCF8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4B6B9E-B4C6-49A3-BFBB-D6A5826E052B}"/>
              </a:ext>
            </a:extLst>
          </p:cNvPr>
          <p:cNvSpPr txBox="1"/>
          <p:nvPr/>
        </p:nvSpPr>
        <p:spPr>
          <a:xfrm>
            <a:off x="5590230" y="1312464"/>
            <a:ext cx="4683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When to use Mocking?</a:t>
            </a:r>
            <a:endParaRPr lang="en-US" sz="5400" dirty="0"/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919BB8F0-6F71-441C-86BC-F580B7698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141" y="2591571"/>
            <a:ext cx="3483456" cy="34834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CF08D8-F501-407C-94F5-2AEF2F20BB8B}"/>
              </a:ext>
            </a:extLst>
          </p:cNvPr>
          <p:cNvSpPr txBox="1"/>
          <p:nvPr/>
        </p:nvSpPr>
        <p:spPr>
          <a:xfrm>
            <a:off x="5590230" y="3429000"/>
            <a:ext cx="5398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is slow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does not yet exist</a:t>
            </a:r>
          </a:p>
        </p:txBody>
      </p:sp>
    </p:spTree>
    <p:extLst>
      <p:ext uri="{BB962C8B-B14F-4D97-AF65-F5344CB8AC3E}">
        <p14:creationId xmlns:p14="http://schemas.microsoft.com/office/powerpoint/2010/main" val="418139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377156-48F9-426E-9B3E-2D478D927A87}"/>
              </a:ext>
            </a:extLst>
          </p:cNvPr>
          <p:cNvSpPr/>
          <p:nvPr/>
        </p:nvSpPr>
        <p:spPr>
          <a:xfrm>
            <a:off x="866774" y="842814"/>
            <a:ext cx="9429743" cy="3686175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4541EC-DEF1-4807-8090-1A3F284990B4}"/>
              </a:ext>
            </a:extLst>
          </p:cNvPr>
          <p:cNvCxnSpPr/>
          <p:nvPr/>
        </p:nvCxnSpPr>
        <p:spPr>
          <a:xfrm>
            <a:off x="704850" y="842815"/>
            <a:ext cx="0" cy="3686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7515A5-780C-4866-9000-09B52F3CD180}"/>
              </a:ext>
            </a:extLst>
          </p:cNvPr>
          <p:cNvCxnSpPr/>
          <p:nvPr/>
        </p:nvCxnSpPr>
        <p:spPr>
          <a:xfrm>
            <a:off x="533400" y="842814"/>
            <a:ext cx="0" cy="3686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6B931-EB4A-4C92-ADD9-6CBA722EA894}"/>
              </a:ext>
            </a:extLst>
          </p:cNvPr>
          <p:cNvSpPr txBox="1"/>
          <p:nvPr/>
        </p:nvSpPr>
        <p:spPr>
          <a:xfrm>
            <a:off x="1377945" y="1100851"/>
            <a:ext cx="84073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tserrat Light" panose="00000400000000000000" pitchFamily="2" charset="0"/>
                <a:ea typeface="Roboto Lt" pitchFamily="2" charset="0"/>
              </a:rPr>
              <a:t>In unit testing we want to test methods of one class in isolation.  To do this, we mock the services and methods from other classes.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EFEB6-29BF-43F7-ACC8-36CA71CECC98}"/>
              </a:ext>
            </a:extLst>
          </p:cNvPr>
          <p:cNvGrpSpPr/>
          <p:nvPr/>
        </p:nvGrpSpPr>
        <p:grpSpPr>
          <a:xfrm>
            <a:off x="-7124352" y="7776150"/>
            <a:ext cx="6249267" cy="6037560"/>
            <a:chOff x="5534025" y="632658"/>
            <a:chExt cx="6249267" cy="6037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EC56C-D130-4B27-BE14-265496565EF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02D05F-1685-472C-901E-27524D985F19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C578DE-80A4-45C8-A523-5AA435BCC10B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227B14-7A80-4FD7-8E74-966319651C6F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00387-E1CC-4BE0-AFE4-0380A3D8E8D8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122542-F715-4A91-8414-4D91E4CF9480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A2D09B-0AF3-477B-9F39-9B3C7A78C6FD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A8EA10-48DB-4BFA-B396-4DE2892608A5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770DB3-CCC1-4825-AAB6-5D943119A08C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8F68CD-C1C0-496F-AEB5-CEC0923DC227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4C3C91-7D77-4B79-998D-66264EF868EF}"/>
              </a:ext>
            </a:extLst>
          </p:cNvPr>
          <p:cNvGrpSpPr/>
          <p:nvPr/>
        </p:nvGrpSpPr>
        <p:grpSpPr>
          <a:xfrm>
            <a:off x="-11949307" y="9258624"/>
            <a:ext cx="4557907" cy="4555086"/>
            <a:chOff x="5534025" y="596750"/>
            <a:chExt cx="6249267" cy="60734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459503-9718-49F6-958E-D08F87885C16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94F065-A18E-4B98-B01D-78B5C1F42DAF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4DCF8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953FD2-1B58-4D35-839B-C1A7366C4E0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948302-663A-4F47-B6AA-888534D3C6C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4CD4F-FE26-4AEB-B5FB-413F3CF4DEF8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48C467-9205-4279-B5FC-0D8B86DB2691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64C809-BB32-4D40-BABF-7AF89B9E35C9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E0C021-1ED3-401D-B6CB-E5F09994BB8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44E8FB-2812-4714-9D56-5D3F447AF8B1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149E5C-4064-43FE-BA27-264C13DB92DB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25BB1D9-5444-4DB7-B07D-EA3CE6D86E35}"/>
              </a:ext>
            </a:extLst>
          </p:cNvPr>
          <p:cNvSpPr txBox="1"/>
          <p:nvPr/>
        </p:nvSpPr>
        <p:spPr>
          <a:xfrm>
            <a:off x="-6718832" y="8618418"/>
            <a:ext cx="4683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When to use Mocking?</a:t>
            </a:r>
            <a:endParaRPr lang="en-US" sz="5400" dirty="0"/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52E825BA-70DC-4FF1-AF0E-9329BB661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476921" y="9897525"/>
            <a:ext cx="3483456" cy="34834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091795-D135-465A-94E2-BA1B5A06AB1F}"/>
              </a:ext>
            </a:extLst>
          </p:cNvPr>
          <p:cNvSpPr txBox="1"/>
          <p:nvPr/>
        </p:nvSpPr>
        <p:spPr>
          <a:xfrm>
            <a:off x="-6718832" y="10734954"/>
            <a:ext cx="5398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is slow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The real object does not yet exist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66ABE-95CE-4DE0-8E41-249D79013EFA}"/>
              </a:ext>
            </a:extLst>
          </p:cNvPr>
          <p:cNvGrpSpPr/>
          <p:nvPr/>
        </p:nvGrpSpPr>
        <p:grpSpPr>
          <a:xfrm>
            <a:off x="13226741" y="5599638"/>
            <a:ext cx="6249267" cy="6037560"/>
            <a:chOff x="5534025" y="632658"/>
            <a:chExt cx="6249267" cy="60375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CEF557-145C-4BD1-A435-559D5FB57B78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3102BC-D442-412E-A26A-D66E8CA27F08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357DA2-0835-4456-BCC8-33D17F6443C1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12170C-B1E5-4C0F-BF50-DE5B178703CF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86C4B7-95B7-4C2E-A195-23A765E08900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2F09CD-FF50-4613-AFF8-C46573AB15E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BD2EA3-6D58-41E1-929B-F9C3B5B49E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5BFEF9-1462-4D60-8B82-79F5427F6947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C0ED69-8A07-45FB-8F5C-13F3F9D7483B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6326A3-AFDA-469C-A635-7D9549B32EB9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>
            <a:hlinkClick r:id="" action="ppaction://ole?verb=0"/>
            <a:extLst>
              <a:ext uri="{FF2B5EF4-FFF2-40B4-BE49-F238E27FC236}">
                <a16:creationId xmlns:a16="http://schemas.microsoft.com/office/drawing/2014/main" id="{F303B8EE-C5E2-4823-BE79-44FA891A7B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51802"/>
              </p:ext>
            </p:extLst>
          </p:nvPr>
        </p:nvGraphicFramePr>
        <p:xfrm>
          <a:off x="13580010" y="6720592"/>
          <a:ext cx="5716994" cy="42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5" imgW="4186546" imgH="3139507" progId="PowerPoint.Show.12">
                  <p:embed/>
                </p:oleObj>
              </mc:Choice>
              <mc:Fallback>
                <p:oleObj name="Presentation" r:id="rId5" imgW="4186546" imgH="3139507" progId="PowerPoint.Show.12">
                  <p:embed/>
                  <p:pic>
                    <p:nvPicPr>
                      <p:cNvPr id="33" name="Object 3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979192C-BDF5-43FA-9F17-1D9DCA34D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80010" y="6720592"/>
                        <a:ext cx="5716994" cy="428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D3570F37-F047-47F2-9126-610717ECBB1C}"/>
              </a:ext>
            </a:extLst>
          </p:cNvPr>
          <p:cNvGrpSpPr/>
          <p:nvPr/>
        </p:nvGrpSpPr>
        <p:grpSpPr>
          <a:xfrm>
            <a:off x="13776016" y="6997903"/>
            <a:ext cx="4491741" cy="3239463"/>
            <a:chOff x="5534025" y="596750"/>
            <a:chExt cx="6249267" cy="431929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92C533-5914-4E68-9EDA-1E0AAC59C6C7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F754D4-2B10-413D-BD3B-5AA148117B90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BF6FB9-B919-4EF9-BFF2-8DCF90AA6A41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F12C2D-4718-4A7A-99E4-98131027FF04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0E108F-C658-4B14-B848-A83F997E43FD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0E3A06-7DE9-4E3B-8F8B-3A1DC302760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04E788-CF39-4521-9F48-3C4BA696E604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6BF8FB-BB3F-4BF3-BB90-B974B3E7A8F7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0CAB9E-E6CB-435C-989A-80BA93821921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BCC074-510C-431B-8E46-14EF67763E73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Mockito 2.x Migration Session Recording - Droidcon UK 2018">
            <a:extLst>
              <a:ext uri="{FF2B5EF4-FFF2-40B4-BE49-F238E27FC236}">
                <a16:creationId xmlns:a16="http://schemas.microsoft.com/office/drawing/2014/main" id="{95CDE111-3CBD-48D2-A21F-32E1EDA5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49" y="7394099"/>
            <a:ext cx="4313303" cy="2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20E6801-6AFD-46B9-A4B0-AB4D95D1C30F}"/>
              </a:ext>
            </a:extLst>
          </p:cNvPr>
          <p:cNvGrpSpPr/>
          <p:nvPr/>
        </p:nvGrpSpPr>
        <p:grpSpPr>
          <a:xfrm>
            <a:off x="-4991687" y="-186972"/>
            <a:ext cx="4491741" cy="3239463"/>
            <a:chOff x="5534025" y="596750"/>
            <a:chExt cx="6249267" cy="4319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4904A5-E12F-457D-B216-D5F6C1EEABFE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037821-8197-407B-A7AC-6B9F2DF6B5A3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8BB1A0-632A-48ED-B5D6-66E5E094FBB9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21BDE73-FD69-48B3-A341-9BCF69323E2E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A36C60-8394-4D24-AEEF-4674E3908381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4AF6CF-B686-4CA1-A36F-A423D7B0D788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CF4480-319D-426B-8215-753C00BE914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2FA955-3FC9-4386-9B50-040709A47CA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614084E-A822-4622-BB23-10549D4CD631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3D0767-D4CF-45CF-9E3A-D68D389A199F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2" descr="Static Imports and Mockito With Java 8 - DZone Java">
            <a:extLst>
              <a:ext uri="{FF2B5EF4-FFF2-40B4-BE49-F238E27FC236}">
                <a16:creationId xmlns:a16="http://schemas.microsoft.com/office/drawing/2014/main" id="{4AACBC39-69B6-4881-9F55-4728E3A8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42334" y="207764"/>
            <a:ext cx="4329688" cy="2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9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6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>
            <a:hlinkClick r:id="" action="ppaction://ole?verb=0"/>
            <a:extLst>
              <a:ext uri="{FF2B5EF4-FFF2-40B4-BE49-F238E27FC236}">
                <a16:creationId xmlns:a16="http://schemas.microsoft.com/office/drawing/2014/main" id="{9979192C-BDF5-43FA-9F17-1D9DCA34D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429765"/>
              </p:ext>
            </p:extLst>
          </p:nvPr>
        </p:nvGraphicFramePr>
        <p:xfrm>
          <a:off x="5537979" y="1591150"/>
          <a:ext cx="5716994" cy="42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4186546" imgH="3139507" progId="PowerPoint.Show.12">
                  <p:embed/>
                </p:oleObj>
              </mc:Choice>
              <mc:Fallback>
                <p:oleObj name="Presentation" r:id="rId3" imgW="4186546" imgH="3139507" progId="PowerPoint.Show.12">
                  <p:embed/>
                  <p:pic>
                    <p:nvPicPr>
                      <p:cNvPr id="33" name="Object 3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979192C-BDF5-43FA-9F17-1D9DCA34D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7979" y="1591150"/>
                        <a:ext cx="5716994" cy="428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6013418-B45C-449B-963D-1779578F7F8A}"/>
              </a:ext>
            </a:extLst>
          </p:cNvPr>
          <p:cNvGrpSpPr/>
          <p:nvPr/>
        </p:nvGrpSpPr>
        <p:grpSpPr>
          <a:xfrm>
            <a:off x="5733985" y="1868461"/>
            <a:ext cx="4491741" cy="3239463"/>
            <a:chOff x="5534025" y="596750"/>
            <a:chExt cx="6249267" cy="43192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E2841F-3EDF-48C0-8705-15F2535B864F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9699F6-3311-4DEE-BE2B-9BD1A2E61DD7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4F606E-7CD5-40FF-A571-8DC85EE15296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F5480F-6414-498D-A299-C33B313D6D96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A3F1D-399B-4634-A99F-64891F4AE16B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D800AE-39F6-423C-8D91-3E72124602A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D91FDB-7864-4247-A473-C1E058476C5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0C7774-E870-4330-A855-5835D8CA304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BDE644-35A5-447B-9E35-70F620752E04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1530A2-E47D-4EF7-A1CF-420ABB73761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Mockito 2.x Migration Session Recording - Droidcon UK 2018">
            <a:extLst>
              <a:ext uri="{FF2B5EF4-FFF2-40B4-BE49-F238E27FC236}">
                <a16:creationId xmlns:a16="http://schemas.microsoft.com/office/drawing/2014/main" id="{DB44AF05-F009-41BE-BB3E-2BE8994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18" y="2264657"/>
            <a:ext cx="4313303" cy="2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199946" y="3429000"/>
            <a:ext cx="4491741" cy="3239463"/>
            <a:chOff x="5534025" y="596750"/>
            <a:chExt cx="6249267" cy="43192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Static Imports and Mockito With Java 8 - DZone Java">
            <a:extLst>
              <a:ext uri="{FF2B5EF4-FFF2-40B4-BE49-F238E27FC236}">
                <a16:creationId xmlns:a16="http://schemas.microsoft.com/office/drawing/2014/main" id="{F708E9C2-BB74-4FB8-9DDF-D88FD4F7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9" y="3823736"/>
            <a:ext cx="4329688" cy="2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E78E81C-2666-444D-AE81-8B1FCC461B82}"/>
              </a:ext>
            </a:extLst>
          </p:cNvPr>
          <p:cNvGrpSpPr/>
          <p:nvPr/>
        </p:nvGrpSpPr>
        <p:grpSpPr>
          <a:xfrm>
            <a:off x="-5676965" y="-379439"/>
            <a:ext cx="4491741" cy="3239463"/>
            <a:chOff x="5534025" y="596750"/>
            <a:chExt cx="6249267" cy="43192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83F5ED-FCD6-443B-827C-AEEB154514DE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64D2636-A4DA-4185-B517-AD29BC349A3D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F83002-F1FA-4661-B964-83BBBB07D3F0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F81218-44EB-4021-9DCD-DA0D18C115CF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09B203-4B1A-470C-B7E6-5AE18B149D6C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FAB70F9-BC13-4B71-9E8C-02498888AE3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3A0D2E-C63F-4A28-B46E-9DFA9528FC10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9499EF-2F11-4EDE-8046-8F7BB49F806B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AAC5125-16D6-47AA-97BE-8FAE1A00D1B5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4E5326-1CC2-47E1-B394-CA74114197C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F31C2CB-A2E7-40F5-A010-BCD335E5C8BB}"/>
              </a:ext>
            </a:extLst>
          </p:cNvPr>
          <p:cNvSpPr txBox="1"/>
          <p:nvPr/>
        </p:nvSpPr>
        <p:spPr>
          <a:xfrm>
            <a:off x="-4629168" y="945131"/>
            <a:ext cx="3489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740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6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>
            <a:hlinkClick r:id="" action="ppaction://ole?verb=0"/>
            <a:extLst>
              <a:ext uri="{FF2B5EF4-FFF2-40B4-BE49-F238E27FC236}">
                <a16:creationId xmlns:a16="http://schemas.microsoft.com/office/drawing/2014/main" id="{9979192C-BDF5-43FA-9F17-1D9DCA34D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660687"/>
              </p:ext>
            </p:extLst>
          </p:nvPr>
        </p:nvGraphicFramePr>
        <p:xfrm>
          <a:off x="5737225" y="1738313"/>
          <a:ext cx="5318125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3683614" imgH="2762996" progId="PowerPoint.Show.12">
                  <p:embed/>
                </p:oleObj>
              </mc:Choice>
              <mc:Fallback>
                <p:oleObj name="Presentation" r:id="rId3" imgW="3683614" imgH="2762996" progId="PowerPoint.Show.12">
                  <p:embed/>
                  <p:pic>
                    <p:nvPicPr>
                      <p:cNvPr id="33" name="Object 3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979192C-BDF5-43FA-9F17-1D9DCA34D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7225" y="1738313"/>
                        <a:ext cx="5318125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6013418-B45C-449B-963D-1779578F7F8A}"/>
              </a:ext>
            </a:extLst>
          </p:cNvPr>
          <p:cNvGrpSpPr/>
          <p:nvPr/>
        </p:nvGrpSpPr>
        <p:grpSpPr>
          <a:xfrm>
            <a:off x="179336" y="159140"/>
            <a:ext cx="4491741" cy="3239463"/>
            <a:chOff x="5534025" y="596750"/>
            <a:chExt cx="6249267" cy="43192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E2841F-3EDF-48C0-8705-15F2535B864F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9699F6-3311-4DEE-BE2B-9BD1A2E61DD7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4F606E-7CD5-40FF-A571-8DC85EE15296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F5480F-6414-498D-A299-C33B313D6D96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A3F1D-399B-4634-A99F-64891F4AE16B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D800AE-39F6-423C-8D91-3E72124602A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D91FDB-7864-4247-A473-C1E058476C5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0C7774-E870-4330-A855-5835D8CA304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BDE644-35A5-447B-9E35-70F620752E04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1530A2-E47D-4EF7-A1CF-420ABB73761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Mockito 2.x Migration Session Recording - Droidcon UK 2018">
            <a:extLst>
              <a:ext uri="{FF2B5EF4-FFF2-40B4-BE49-F238E27FC236}">
                <a16:creationId xmlns:a16="http://schemas.microsoft.com/office/drawing/2014/main" id="{DB44AF05-F009-41BE-BB3E-2BE8994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9" y="555336"/>
            <a:ext cx="4313303" cy="2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199946" y="3429000"/>
            <a:ext cx="4491741" cy="3239463"/>
            <a:chOff x="5534025" y="596750"/>
            <a:chExt cx="6249267" cy="43192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Static Imports and Mockito With Java 8 - DZone Java">
            <a:extLst>
              <a:ext uri="{FF2B5EF4-FFF2-40B4-BE49-F238E27FC236}">
                <a16:creationId xmlns:a16="http://schemas.microsoft.com/office/drawing/2014/main" id="{F708E9C2-BB74-4FB8-9DDF-D88FD4F7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9" y="3823736"/>
            <a:ext cx="4329688" cy="2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99BFE86-79A6-406E-9BFD-8D315A6AE789}"/>
              </a:ext>
            </a:extLst>
          </p:cNvPr>
          <p:cNvGrpSpPr/>
          <p:nvPr/>
        </p:nvGrpSpPr>
        <p:grpSpPr>
          <a:xfrm>
            <a:off x="1242244" y="1811420"/>
            <a:ext cx="4491741" cy="3239463"/>
            <a:chOff x="5534025" y="596750"/>
            <a:chExt cx="6249267" cy="431929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3D5DBB-CC45-4C56-85F8-B2AEDD214660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6A18058-C485-49D9-8414-D7D6BB9362C0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E319103-D91C-4683-AEB9-DD4899F7321D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A590D3-FCE9-4DA9-A70A-6C60ACA5E71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C5E7E9-5555-4628-AC39-521F373E2B80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7B28CF-7634-4FEB-BA4B-4B0024476198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C65CBF-0FF5-4200-B9FC-EEED7EF40C32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B9F1BE-929A-4D08-914C-11E71F81D55A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7EE1C51-D74A-422D-B577-D0A0C5890666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011248-F1BE-4E83-AF84-3E013FD45B34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F19A2A6-A388-4901-89F4-09ED9020AD25}"/>
              </a:ext>
            </a:extLst>
          </p:cNvPr>
          <p:cNvSpPr txBox="1"/>
          <p:nvPr/>
        </p:nvSpPr>
        <p:spPr>
          <a:xfrm>
            <a:off x="2290041" y="3135990"/>
            <a:ext cx="3489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8424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6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>
            <a:hlinkClick r:id="" action="ppaction://ole?verb=0"/>
            <a:extLst>
              <a:ext uri="{FF2B5EF4-FFF2-40B4-BE49-F238E27FC236}">
                <a16:creationId xmlns:a16="http://schemas.microsoft.com/office/drawing/2014/main" id="{9979192C-BDF5-43FA-9F17-1D9DCA34D3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7979" y="1591150"/>
          <a:ext cx="5716994" cy="42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4186546" imgH="3139507" progId="PowerPoint.Show.12">
                  <p:embed/>
                </p:oleObj>
              </mc:Choice>
              <mc:Fallback>
                <p:oleObj name="Presentation" r:id="rId3" imgW="4186546" imgH="3139507" progId="PowerPoint.Show.12">
                  <p:embed/>
                  <p:pic>
                    <p:nvPicPr>
                      <p:cNvPr id="33" name="Object 3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979192C-BDF5-43FA-9F17-1D9DCA34D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7979" y="1591150"/>
                        <a:ext cx="5716994" cy="428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6013418-B45C-449B-963D-1779578F7F8A}"/>
              </a:ext>
            </a:extLst>
          </p:cNvPr>
          <p:cNvGrpSpPr/>
          <p:nvPr/>
        </p:nvGrpSpPr>
        <p:grpSpPr>
          <a:xfrm>
            <a:off x="5733985" y="1868461"/>
            <a:ext cx="4491741" cy="3239463"/>
            <a:chOff x="5534025" y="596750"/>
            <a:chExt cx="6249267" cy="43192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E2841F-3EDF-48C0-8705-15F2535B864F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9699F6-3311-4DEE-BE2B-9BD1A2E61DD7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4F606E-7CD5-40FF-A571-8DC85EE15296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F5480F-6414-498D-A299-C33B313D6D96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A3F1D-399B-4634-A99F-64891F4AE16B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D800AE-39F6-423C-8D91-3E72124602A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D91FDB-7864-4247-A473-C1E058476C5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0C7774-E870-4330-A855-5835D8CA304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BDE644-35A5-447B-9E35-70F620752E04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1530A2-E47D-4EF7-A1CF-420ABB73761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Mockito 2.x Migration Session Recording - Droidcon UK 2018">
            <a:extLst>
              <a:ext uri="{FF2B5EF4-FFF2-40B4-BE49-F238E27FC236}">
                <a16:creationId xmlns:a16="http://schemas.microsoft.com/office/drawing/2014/main" id="{DB44AF05-F009-41BE-BB3E-2BE8994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18" y="2264657"/>
            <a:ext cx="4313303" cy="2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199946" y="3429000"/>
            <a:ext cx="4491741" cy="3239463"/>
            <a:chOff x="5534025" y="596750"/>
            <a:chExt cx="6249267" cy="43192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Static Imports and Mockito With Java 8 - DZone Java">
            <a:extLst>
              <a:ext uri="{FF2B5EF4-FFF2-40B4-BE49-F238E27FC236}">
                <a16:creationId xmlns:a16="http://schemas.microsoft.com/office/drawing/2014/main" id="{F708E9C2-BB74-4FB8-9DDF-D88FD4F7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9" y="3823736"/>
            <a:ext cx="4329688" cy="2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3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4"/>
          </a:fgClr>
          <a:bgClr>
            <a:srgbClr val="FFC71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AC9F5-1C2E-4795-9E9F-4F6FDD8B6B80}"/>
              </a:ext>
            </a:extLst>
          </p:cNvPr>
          <p:cNvGrpSpPr/>
          <p:nvPr/>
        </p:nvGrpSpPr>
        <p:grpSpPr>
          <a:xfrm>
            <a:off x="728772" y="431252"/>
            <a:ext cx="11057806" cy="5995496"/>
            <a:chOff x="957372" y="500554"/>
            <a:chExt cx="11057806" cy="5995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65507-9070-4020-A50F-AB3369FD1271}"/>
                </a:ext>
              </a:extLst>
            </p:cNvPr>
            <p:cNvGrpSpPr/>
            <p:nvPr/>
          </p:nvGrpSpPr>
          <p:grpSpPr>
            <a:xfrm>
              <a:off x="957372" y="500554"/>
              <a:ext cx="11057806" cy="5995496"/>
              <a:chOff x="1146558" y="2991506"/>
              <a:chExt cx="11057806" cy="59954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13F7B9-AD08-43F5-9D8B-7CCD3BBE8CBB}"/>
                  </a:ext>
                </a:extLst>
              </p:cNvPr>
              <p:cNvGrpSpPr/>
              <p:nvPr/>
            </p:nvGrpSpPr>
            <p:grpSpPr>
              <a:xfrm>
                <a:off x="1146558" y="2991506"/>
                <a:ext cx="11055952" cy="5995496"/>
                <a:chOff x="5534025" y="553331"/>
                <a:chExt cx="15380895" cy="1006984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D58DA4-512B-4F13-8334-8D19E37856D9}"/>
                    </a:ext>
                  </a:extLst>
                </p:cNvPr>
                <p:cNvSpPr/>
                <p:nvPr/>
              </p:nvSpPr>
              <p:spPr>
                <a:xfrm>
                  <a:off x="5534025" y="904022"/>
                  <a:ext cx="15006667" cy="97191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7777C49-A7CB-4370-B1CD-67FDE7D5F3F6}"/>
                    </a:ext>
                  </a:extLst>
                </p:cNvPr>
                <p:cNvSpPr/>
                <p:nvPr/>
              </p:nvSpPr>
              <p:spPr>
                <a:xfrm>
                  <a:off x="5711826" y="1095066"/>
                  <a:ext cx="15203094" cy="9295314"/>
                </a:xfrm>
                <a:prstGeom prst="rect">
                  <a:avLst/>
                </a:prstGeom>
                <a:solidFill>
                  <a:srgbClr val="FFF8F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605DFF-ACE7-4BB1-BF1B-823C7FE19A29}"/>
                    </a:ext>
                  </a:extLst>
                </p:cNvPr>
                <p:cNvSpPr/>
                <p:nvPr/>
              </p:nvSpPr>
              <p:spPr>
                <a:xfrm>
                  <a:off x="6083300" y="714464"/>
                  <a:ext cx="14831620" cy="380604"/>
                </a:xfrm>
                <a:prstGeom prst="rect">
                  <a:avLst/>
                </a:prstGeom>
                <a:solidFill>
                  <a:srgbClr val="DADAD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F23A17-CD55-4A7D-812D-494380777283}"/>
                    </a:ext>
                  </a:extLst>
                </p:cNvPr>
                <p:cNvSpPr/>
                <p:nvPr/>
              </p:nvSpPr>
              <p:spPr>
                <a:xfrm>
                  <a:off x="5711825" y="714464"/>
                  <a:ext cx="371475" cy="380603"/>
                </a:xfrm>
                <a:prstGeom prst="rect">
                  <a:avLst/>
                </a:prstGeom>
                <a:solidFill>
                  <a:srgbClr val="C2C2C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5E8C1B-B11E-4B74-9DD4-34133CD4E11D}"/>
                    </a:ext>
                  </a:extLst>
                </p:cNvPr>
                <p:cNvSpPr txBox="1"/>
                <p:nvPr/>
              </p:nvSpPr>
              <p:spPr>
                <a:xfrm>
                  <a:off x="5757861" y="553331"/>
                  <a:ext cx="266700" cy="6203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OCR A Extended" panose="02010509020102010303" pitchFamily="50" charset="0"/>
                    </a:rPr>
                    <a:t>x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E206F-60C0-4C1E-9E2F-201071D44C5C}"/>
                    </a:ext>
                  </a:extLst>
                </p:cNvPr>
                <p:cNvSpPr txBox="1"/>
                <p:nvPr/>
              </p:nvSpPr>
              <p:spPr>
                <a:xfrm>
                  <a:off x="12697602" y="682394"/>
                  <a:ext cx="1038176" cy="439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Roboto Lt" pitchFamily="2" charset="0"/>
                      <a:ea typeface="Roboto Lt" pitchFamily="2" charset="0"/>
                    </a:rPr>
                    <a:t>wat.html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4757B3-1BD1-486F-80E6-86FC759F7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863490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06D7DC3-A78F-4F02-8BC8-E98393919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962511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D3ED36-8D8D-437A-8CA3-48DEDC1F5C7D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5581" cy="5534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50AB1D-B322-463B-9E7B-74FACF09E2EB}"/>
                  </a:ext>
                </a:extLst>
              </p:cNvPr>
              <p:cNvSpPr/>
              <p:nvPr/>
            </p:nvSpPr>
            <p:spPr>
              <a:xfrm>
                <a:off x="12056929" y="4495151"/>
                <a:ext cx="147435" cy="466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060AE3-1CDD-44B8-8224-14F38903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685220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B43ED5-4C22-4B47-B2D7-E310C16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744176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1CF4AB-8C45-450D-8425-43CC9167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6603" y="2671478"/>
            <a:ext cx="5201376" cy="4067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391F2D-906D-4DED-B3C8-B3E157FF03DC}"/>
              </a:ext>
            </a:extLst>
          </p:cNvPr>
          <p:cNvSpPr txBox="1"/>
          <p:nvPr/>
        </p:nvSpPr>
        <p:spPr>
          <a:xfrm>
            <a:off x="1225380" y="1106783"/>
            <a:ext cx="8299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Exercise:</a:t>
            </a:r>
            <a:endParaRPr lang="en-US" sz="5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52624-BC96-45F1-A2E3-EB854800D014}"/>
              </a:ext>
            </a:extLst>
          </p:cNvPr>
          <p:cNvSpPr txBox="1"/>
          <p:nvPr/>
        </p:nvSpPr>
        <p:spPr>
          <a:xfrm>
            <a:off x="1201726" y="2671478"/>
            <a:ext cx="102378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Light" panose="00000400000000000000" pitchFamily="2" charset="0"/>
              </a:rPr>
              <a:t>Given:</a:t>
            </a:r>
          </a:p>
          <a:p>
            <a:r>
              <a:rPr lang="en-US" sz="2400" dirty="0">
                <a:latin typeface="Montserrat Light" panose="00000400000000000000" pitchFamily="2" charset="0"/>
              </a:rPr>
              <a:t>	Waiter – can take, repeat, relay, follow-up, and serve Order</a:t>
            </a:r>
          </a:p>
          <a:p>
            <a:r>
              <a:rPr lang="en-US" sz="2400" dirty="0">
                <a:latin typeface="Montserrat Light" panose="00000400000000000000" pitchFamily="2" charset="0"/>
              </a:rPr>
              <a:t>	Cook – can read, cook, and plate Order</a:t>
            </a:r>
          </a:p>
          <a:p>
            <a:pPr marL="342900" indent="-342900">
              <a:buBlip>
                <a:blip r:embed="rId4"/>
              </a:buBlip>
            </a:pPr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Pair up! You may leave current call to pair with someone BUT keep your chats open when I ask you to come back to main meeting call after N minutes</a:t>
            </a:r>
          </a:p>
          <a:p>
            <a:pPr marL="342900" indent="-342900">
              <a:buBlip>
                <a:blip r:embed="rId4"/>
              </a:buBlip>
            </a:pPr>
            <a:r>
              <a:rPr lang="en-US" sz="2400" dirty="0">
                <a:latin typeface="Montserrat Light" panose="00000400000000000000" pitchFamily="2" charset="0"/>
              </a:rPr>
              <a:t>Complete/Add the remaining tests for </a:t>
            </a:r>
            <a:r>
              <a:rPr lang="en-US" sz="2400" dirty="0" err="1">
                <a:latin typeface="Montserrat Light" panose="00000400000000000000" pitchFamily="2" charset="0"/>
              </a:rPr>
              <a:t>WaiterTest</a:t>
            </a:r>
            <a:r>
              <a:rPr lang="en-US" sz="2400" dirty="0">
                <a:latin typeface="Montserrat Light" panose="00000400000000000000" pitchFamily="2" charset="0"/>
              </a:rPr>
              <a:t> and </a:t>
            </a:r>
            <a:r>
              <a:rPr lang="en-US" sz="2400" dirty="0" err="1">
                <a:latin typeface="Montserrat Light" panose="00000400000000000000" pitchFamily="2" charset="0"/>
              </a:rPr>
              <a:t>CookTest</a:t>
            </a:r>
            <a:endParaRPr lang="en-US" sz="2400" dirty="0">
              <a:latin typeface="Montserrat Light" panose="000004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565565-AE88-4F66-AF08-577699A315C1}"/>
              </a:ext>
            </a:extLst>
          </p:cNvPr>
          <p:cNvGrpSpPr/>
          <p:nvPr/>
        </p:nvGrpSpPr>
        <p:grpSpPr>
          <a:xfrm>
            <a:off x="5266458" y="7462888"/>
            <a:ext cx="6249267" cy="6037560"/>
            <a:chOff x="5534025" y="632658"/>
            <a:chExt cx="6249267" cy="60375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70E80A-2948-42B1-B2E4-1407647E42C1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A72B81-88D5-4FA0-ABB6-4330C5703FDA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F2E302-FADF-4838-8900-39F65FE1532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0B61A8-DC9E-41F8-AEFF-5862A1E3A251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B9526-F906-4622-9FBE-81455830E0FC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9B103A-67B6-48F2-B28F-194A1615A26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949792-DBC2-4BE6-A3A2-1468E8FF362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C016BC-ADBD-4DEC-B520-7B8C5170893C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AE202C-F5AF-4836-9A05-9451E037EC99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55205F-87A8-4921-8431-3FCAC4A8ACFE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Object 43">
            <a:hlinkClick r:id="" action="ppaction://ole?verb=0"/>
            <a:extLst>
              <a:ext uri="{FF2B5EF4-FFF2-40B4-BE49-F238E27FC236}">
                <a16:creationId xmlns:a16="http://schemas.microsoft.com/office/drawing/2014/main" id="{81002D26-9B18-4C08-A2CA-550470DBD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71505"/>
              </p:ext>
            </p:extLst>
          </p:nvPr>
        </p:nvGraphicFramePr>
        <p:xfrm>
          <a:off x="5619727" y="8583842"/>
          <a:ext cx="5716994" cy="42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5" imgW="4186546" imgH="3139507" progId="PowerPoint.Show.12">
                  <p:embed/>
                </p:oleObj>
              </mc:Choice>
              <mc:Fallback>
                <p:oleObj name="Presentation" r:id="rId5" imgW="4186546" imgH="3139507" progId="PowerPoint.Show.12">
                  <p:embed/>
                  <p:pic>
                    <p:nvPicPr>
                      <p:cNvPr id="33" name="Object 3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979192C-BDF5-43FA-9F17-1D9DCA34D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727" y="8583842"/>
                        <a:ext cx="5716994" cy="428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D104B-3E99-4DEB-ACAB-AD4CEE1E53C0}"/>
              </a:ext>
            </a:extLst>
          </p:cNvPr>
          <p:cNvGrpSpPr/>
          <p:nvPr/>
        </p:nvGrpSpPr>
        <p:grpSpPr>
          <a:xfrm>
            <a:off x="5815733" y="8861153"/>
            <a:ext cx="4491741" cy="3239463"/>
            <a:chOff x="5534025" y="596750"/>
            <a:chExt cx="6249267" cy="43192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6E4AE9-00E7-413E-AB28-D31061F76D28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A72AC5-7446-47B0-A081-6A21B01FFA06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CCD1FC-9203-47C7-B897-9BC42FB87AB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683629-7B36-454A-AEDF-183A5D3F72A2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0D4DCF-7011-4032-8DED-DC59F0822A27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FBF40-4097-4C21-8A3D-FB91B331BBD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F61EE16-6D44-4CEA-ADD3-A74DC17F93C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703B9B-035D-47C2-9A6C-B68A01DC5D8D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593726F-F3DA-45D6-94F8-2ABEC3F2CA98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A906597-915C-42C8-8F55-21D2420B098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4" descr="Mockito 2.x Migration Session Recording - Droidcon UK 2018">
            <a:extLst>
              <a:ext uri="{FF2B5EF4-FFF2-40B4-BE49-F238E27FC236}">
                <a16:creationId xmlns:a16="http://schemas.microsoft.com/office/drawing/2014/main" id="{E74950F2-E413-415E-8438-F7235979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66" y="9257349"/>
            <a:ext cx="4313303" cy="2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C512788-DB2A-4111-ADCE-0F724AE51321}"/>
              </a:ext>
            </a:extLst>
          </p:cNvPr>
          <p:cNvGrpSpPr/>
          <p:nvPr/>
        </p:nvGrpSpPr>
        <p:grpSpPr>
          <a:xfrm>
            <a:off x="281694" y="10421692"/>
            <a:ext cx="4491741" cy="3239463"/>
            <a:chOff x="5534025" y="596750"/>
            <a:chExt cx="6249267" cy="43192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404200-C520-4362-96A5-68377FB6F869}"/>
                </a:ext>
              </a:extLst>
            </p:cNvPr>
            <p:cNvSpPr/>
            <p:nvPr/>
          </p:nvSpPr>
          <p:spPr>
            <a:xfrm>
              <a:off x="5534025" y="904020"/>
              <a:ext cx="6071467" cy="40120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6DDF8-487F-4F2A-AC31-5B593C73A2DC}"/>
                </a:ext>
              </a:extLst>
            </p:cNvPr>
            <p:cNvSpPr/>
            <p:nvPr/>
          </p:nvSpPr>
          <p:spPr>
            <a:xfrm>
              <a:off x="5711825" y="1095066"/>
              <a:ext cx="6071467" cy="366321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101AE6-49B1-4BFA-8213-7783C7518312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683DB68-CE7A-4FF6-AD07-124F106167FD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9F555F-476E-4F36-BF93-4CB7D403F694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94B3C3-F248-47FD-874B-F93138E5E082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293F8E-CC08-4B73-9571-37D07800BE9B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52CE138-B17D-4CDE-980B-53CE60F7DFDA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AA59C3B-FC15-4335-97FC-C1005FE3CDA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3D51ABA-9493-4807-94C1-CEFC7981F8FB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2" descr="Static Imports and Mockito With Java 8 - DZone Java">
            <a:extLst>
              <a:ext uri="{FF2B5EF4-FFF2-40B4-BE49-F238E27FC236}">
                <a16:creationId xmlns:a16="http://schemas.microsoft.com/office/drawing/2014/main" id="{406BE789-1982-4269-A511-50A394EA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7" y="10816428"/>
            <a:ext cx="4329688" cy="2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1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5C0F7F-FE57-43F8-8831-566A688B2461}"/>
              </a:ext>
            </a:extLst>
          </p:cNvPr>
          <p:cNvSpPr/>
          <p:nvPr/>
        </p:nvSpPr>
        <p:spPr>
          <a:xfrm>
            <a:off x="3554413" y="4330701"/>
            <a:ext cx="5083172" cy="1346200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639A7-D638-444E-A299-BB892DC6005B}"/>
              </a:ext>
            </a:extLst>
          </p:cNvPr>
          <p:cNvSpPr txBox="1"/>
          <p:nvPr/>
        </p:nvSpPr>
        <p:spPr>
          <a:xfrm>
            <a:off x="4094163" y="4661479"/>
            <a:ext cx="431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Light" panose="00000400000000000000" pitchFamily="2" charset="0"/>
                <a:ea typeface="Roboto Lt" pitchFamily="2" charset="0"/>
              </a:rPr>
              <a:t>Any Questions?</a:t>
            </a:r>
            <a:endParaRPr lang="en-US" sz="4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D9FB81-B885-46EE-B371-0B82780988CE}"/>
              </a:ext>
            </a:extLst>
          </p:cNvPr>
          <p:cNvGrpSpPr/>
          <p:nvPr/>
        </p:nvGrpSpPr>
        <p:grpSpPr>
          <a:xfrm>
            <a:off x="6520368" y="1298777"/>
            <a:ext cx="4878568" cy="2457043"/>
            <a:chOff x="5534025" y="596750"/>
            <a:chExt cx="6249267" cy="35986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93C0BD-FF0B-4C3C-B9E2-01E65B976289}"/>
                </a:ext>
              </a:extLst>
            </p:cNvPr>
            <p:cNvSpPr/>
            <p:nvPr/>
          </p:nvSpPr>
          <p:spPr>
            <a:xfrm>
              <a:off x="5534025" y="904022"/>
              <a:ext cx="6071467" cy="329142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B53705-62B6-43E1-99E4-2881370685BC}"/>
                </a:ext>
              </a:extLst>
            </p:cNvPr>
            <p:cNvSpPr/>
            <p:nvPr/>
          </p:nvSpPr>
          <p:spPr>
            <a:xfrm>
              <a:off x="5711825" y="1095069"/>
              <a:ext cx="6071467" cy="2821618"/>
            </a:xfrm>
            <a:prstGeom prst="rect">
              <a:avLst/>
            </a:prstGeom>
            <a:solidFill>
              <a:srgbClr val="77C6C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A1474D-6B7F-426C-ABFC-3A5BF4DCD44B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CCCE8-21C1-4C4A-9C9D-7ACAE17BA89B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5DF41-1614-4F56-82D1-58ED25ED94FA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A95E6C-AAD7-4E90-AA0A-A236A3D932EA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3F16D3-7216-47C9-B2C1-D00BE674E7C2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8A9375-97E4-48C2-A3E4-705703FBC98D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E011CF-3CE5-4956-A982-04FF2748432C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4C8DC4-2711-46B8-895F-0546A06C7F31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person taking a selfie&#10;&#10;Description automatically generated">
            <a:extLst>
              <a:ext uri="{FF2B5EF4-FFF2-40B4-BE49-F238E27FC236}">
                <a16:creationId xmlns:a16="http://schemas.microsoft.com/office/drawing/2014/main" id="{E6E8318A-9485-4D21-97B6-2A085A42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36" y="1651708"/>
            <a:ext cx="4737100" cy="19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C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28A2-B9A3-4433-B506-BBEAA64CC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373" y="5147335"/>
            <a:ext cx="4428228" cy="1144134"/>
          </a:xfr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Red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C272A-50A8-4ADD-9A68-E0179F21A36B}"/>
              </a:ext>
            </a:extLst>
          </p:cNvPr>
          <p:cNvGrpSpPr/>
          <p:nvPr/>
        </p:nvGrpSpPr>
        <p:grpSpPr>
          <a:xfrm>
            <a:off x="767694" y="723395"/>
            <a:ext cx="4557907" cy="3663201"/>
            <a:chOff x="5534027" y="350289"/>
            <a:chExt cx="6249272" cy="3663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E8CBDE-D29D-4D8F-9D4D-A8ED7EA5A749}"/>
                </a:ext>
              </a:extLst>
            </p:cNvPr>
            <p:cNvSpPr/>
            <p:nvPr/>
          </p:nvSpPr>
          <p:spPr>
            <a:xfrm>
              <a:off x="5534027" y="543952"/>
              <a:ext cx="6071471" cy="346953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B2D5C-DA91-4195-84B8-57B0F819A7E1}"/>
                </a:ext>
              </a:extLst>
            </p:cNvPr>
            <p:cNvSpPr/>
            <p:nvPr/>
          </p:nvSpPr>
          <p:spPr>
            <a:xfrm>
              <a:off x="5711828" y="658905"/>
              <a:ext cx="6071471" cy="3240527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0654-C6F0-4D82-A2E6-8656652B7D8E}"/>
                </a:ext>
              </a:extLst>
            </p:cNvPr>
            <p:cNvSpPr/>
            <p:nvPr/>
          </p:nvSpPr>
          <p:spPr>
            <a:xfrm>
              <a:off x="6083303" y="429895"/>
              <a:ext cx="5699996" cy="229010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A46073-E859-40B9-A415-E495778C7430}"/>
                </a:ext>
              </a:extLst>
            </p:cNvPr>
            <p:cNvSpPr/>
            <p:nvPr/>
          </p:nvSpPr>
          <p:spPr>
            <a:xfrm>
              <a:off x="5711828" y="429895"/>
              <a:ext cx="371476" cy="229010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E1E8E-C4F1-451E-9DC1-B081D57431A8}"/>
                </a:ext>
              </a:extLst>
            </p:cNvPr>
            <p:cNvSpPr txBox="1"/>
            <p:nvPr/>
          </p:nvSpPr>
          <p:spPr>
            <a:xfrm>
              <a:off x="5757865" y="350289"/>
              <a:ext cx="2667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DDBC9D-8FDB-467B-890E-76C3705BFE5F}"/>
                </a:ext>
              </a:extLst>
            </p:cNvPr>
            <p:cNvCxnSpPr/>
            <p:nvPr/>
          </p:nvCxnSpPr>
          <p:spPr>
            <a:xfrm>
              <a:off x="6654920" y="519565"/>
              <a:ext cx="1585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6A12A8-D3FC-4E8B-9EFE-4A6DE90211C9}"/>
                </a:ext>
              </a:extLst>
            </p:cNvPr>
            <p:cNvCxnSpPr/>
            <p:nvPr/>
          </p:nvCxnSpPr>
          <p:spPr>
            <a:xfrm>
              <a:off x="6654920" y="579146"/>
              <a:ext cx="1585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839018-FCD2-4F87-96A0-E57763FD084E}"/>
                </a:ext>
              </a:extLst>
            </p:cNvPr>
            <p:cNvSpPr txBox="1"/>
            <p:nvPr/>
          </p:nvSpPr>
          <p:spPr>
            <a:xfrm>
              <a:off x="8283371" y="432358"/>
              <a:ext cx="1223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a.png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012699-0CA7-4805-A9EF-701FBAB36562}"/>
                </a:ext>
              </a:extLst>
            </p:cNvPr>
            <p:cNvCxnSpPr/>
            <p:nvPr/>
          </p:nvCxnSpPr>
          <p:spPr>
            <a:xfrm>
              <a:off x="9618379" y="519565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137FBA-46E7-46F4-A8BB-4B3045D8866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11499-2883-4E94-8F84-FB0C2CB083B9}"/>
              </a:ext>
            </a:extLst>
          </p:cNvPr>
          <p:cNvGrpSpPr/>
          <p:nvPr/>
        </p:nvGrpSpPr>
        <p:grpSpPr>
          <a:xfrm>
            <a:off x="6694601" y="723395"/>
            <a:ext cx="4557907" cy="3663201"/>
            <a:chOff x="5534025" y="582162"/>
            <a:chExt cx="6249267" cy="60880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84E1D4-DB54-43EB-B866-6A60DB199FA9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5C206C-8DB5-42FE-90B6-5BE3A87B220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74EC30-E878-42D3-A485-F950C261B99C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9CA716-0273-4486-870B-3DA5B8630E87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F66334-5E5C-48F8-B600-48D1487F3CCC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480EF2-B45A-4E03-9497-D536B1223ED2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37A834-4E2E-42BF-8AE8-A82411BDAD43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636B90-CA20-4F4A-975A-722B4EDC79F2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b.png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75995-C9DC-467E-BAE3-6FDC389F56E2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6FDDBE-9201-4F0B-8DDA-A5DA76B3828E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2506EBF9-E347-46F6-8813-F2BD417D9B94}"/>
              </a:ext>
            </a:extLst>
          </p:cNvPr>
          <p:cNvSpPr txBox="1">
            <a:spLocks/>
          </p:cNvSpPr>
          <p:nvPr/>
        </p:nvSpPr>
        <p:spPr>
          <a:xfrm>
            <a:off x="6824280" y="5147335"/>
            <a:ext cx="4428228" cy="1144134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Gayle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2808FC48-94E1-4DD0-9FB0-11023FD8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83" y="1374132"/>
            <a:ext cx="2521221" cy="2521221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ECE6B5-3ADB-4720-96A4-A2F215D2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96" y="1374132"/>
            <a:ext cx="2643461" cy="26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5C0F7F-FE57-43F8-8831-566A688B2461}"/>
              </a:ext>
            </a:extLst>
          </p:cNvPr>
          <p:cNvSpPr/>
          <p:nvPr/>
        </p:nvSpPr>
        <p:spPr>
          <a:xfrm>
            <a:off x="3554414" y="444501"/>
            <a:ext cx="5083172" cy="1346200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639A7-D638-444E-A299-BB892DC6005B}"/>
              </a:ext>
            </a:extLst>
          </p:cNvPr>
          <p:cNvSpPr txBox="1"/>
          <p:nvPr/>
        </p:nvSpPr>
        <p:spPr>
          <a:xfrm>
            <a:off x="3938589" y="762579"/>
            <a:ext cx="431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Light" panose="00000400000000000000" pitchFamily="2" charset="0"/>
                <a:ea typeface="Roboto Lt" pitchFamily="2" charset="0"/>
              </a:rPr>
              <a:t>REFs &amp; RECOs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6626C-29C4-434B-B567-510162203476}"/>
              </a:ext>
            </a:extLst>
          </p:cNvPr>
          <p:cNvGrpSpPr/>
          <p:nvPr/>
        </p:nvGrpSpPr>
        <p:grpSpPr>
          <a:xfrm>
            <a:off x="421981" y="2360100"/>
            <a:ext cx="11348036" cy="4193100"/>
            <a:chOff x="5534025" y="632658"/>
            <a:chExt cx="6249267" cy="41931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76F8A1-7E8F-4BDE-A59E-697E358C2948}"/>
                </a:ext>
              </a:extLst>
            </p:cNvPr>
            <p:cNvSpPr/>
            <p:nvPr/>
          </p:nvSpPr>
          <p:spPr>
            <a:xfrm>
              <a:off x="5534025" y="904022"/>
              <a:ext cx="6071467" cy="392173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DF86F1-1E37-49C0-8999-2FAB7A0E9D2F}"/>
                </a:ext>
              </a:extLst>
            </p:cNvPr>
            <p:cNvSpPr/>
            <p:nvPr/>
          </p:nvSpPr>
          <p:spPr>
            <a:xfrm>
              <a:off x="5711825" y="1095067"/>
              <a:ext cx="6071467" cy="34639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C8760E-8CD7-439A-8A5A-16A560ED9D38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D76DF4-1A5D-4761-B4AA-B68F1971C2D4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804977-8C05-466E-9B3A-142F3FA0B5C9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44CB23-FF98-4BB2-910F-B54C78F6BFF8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A84A86-8335-4343-B359-C8926EF2A0D0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19080-D88E-469C-AAB6-1433FB9018F1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refs.txt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497248-B559-4538-B5C5-74D648657DE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E45A07-FF80-4613-B9C3-2A3720648FA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CDF8CE-3AD6-4009-BD80-0AD79074A61B}"/>
              </a:ext>
            </a:extLst>
          </p:cNvPr>
          <p:cNvSpPr txBox="1"/>
          <p:nvPr/>
        </p:nvSpPr>
        <p:spPr>
          <a:xfrm>
            <a:off x="1082127" y="3348947"/>
            <a:ext cx="6664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Light" panose="00000400000000000000" pitchFamily="2" charset="0"/>
              </a:rPr>
              <a:t>The Art of Unit Tests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</a:rPr>
              <a:t>Roy </a:t>
            </a:r>
            <a:r>
              <a:rPr lang="en-US" sz="2400" dirty="0" err="1">
                <a:latin typeface="Montserrat Light" panose="00000400000000000000" pitchFamily="2" charset="0"/>
              </a:rPr>
              <a:t>Osherove</a:t>
            </a:r>
            <a:br>
              <a:rPr lang="en-US" sz="2400" dirty="0">
                <a:latin typeface="Montserrat Light" panose="00000400000000000000" pitchFamily="2" charset="0"/>
              </a:rPr>
            </a:br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>
              <a:latin typeface="Montserrat Light" panose="00000400000000000000" pitchFamily="2" charset="0"/>
            </a:endParaRP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</a:rPr>
              <a:t>tutorialspoint.com/mockito/index.htm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</a:rPr>
              <a:t>https://java2blog.com/mockito-example/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8F535B-91A1-4468-BBEB-EBA2CC1EF73C}"/>
              </a:ext>
            </a:extLst>
          </p:cNvPr>
          <p:cNvGrpSpPr/>
          <p:nvPr/>
        </p:nvGrpSpPr>
        <p:grpSpPr>
          <a:xfrm>
            <a:off x="8069768" y="1232160"/>
            <a:ext cx="3949608" cy="4146721"/>
            <a:chOff x="5534025" y="596750"/>
            <a:chExt cx="6249267" cy="60734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0DDF97-5864-4B58-A3E0-C83E1E9D8DEE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11F755-01E6-49F7-8A84-1E3BD1C5A0B7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77C6C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25DEF6-E7DE-4C96-9B74-E77A64D2EEEE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7391FC-2F84-4224-A6E3-E33C578765C7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BB7606-7D56-400C-AECC-F47DC2050D7E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D448F5-51B5-4723-9BE3-76062797F6F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5F064F-1069-47B0-AFB1-CA8476C664C5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24A0F8-9A9D-4134-900E-9103F6D06E10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3845291-308C-4E81-9FFC-94D7E5C904B9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580D5-15EB-4D11-9BC5-38D328905648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4B64BD22-5AC1-42F5-83EB-A96E2D040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959" y="1914724"/>
            <a:ext cx="2309995" cy="2309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CAAF44-F5FF-458D-A36D-3E2ED114EF80}"/>
              </a:ext>
            </a:extLst>
          </p:cNvPr>
          <p:cNvSpPr txBox="1"/>
          <p:nvPr/>
        </p:nvSpPr>
        <p:spPr>
          <a:xfrm>
            <a:off x="8295514" y="4542484"/>
            <a:ext cx="541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Light" panose="00000400000000000000" pitchFamily="2" charset="0"/>
              </a:rPr>
              <a:t>Icons and Art from </a:t>
            </a:r>
            <a:br>
              <a:rPr lang="en-US" sz="1600" dirty="0">
                <a:latin typeface="Montserrat Light" panose="00000400000000000000" pitchFamily="2" charset="0"/>
              </a:rPr>
            </a:br>
            <a:r>
              <a:rPr lang="en-US" sz="1600" dirty="0">
                <a:latin typeface="Montserrat Light" panose="00000400000000000000" pitchFamily="2" charset="0"/>
              </a:rPr>
              <a:t>marianopascual.me &amp; flaticon.com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9E8D4E-1C8B-4F8C-8DA2-8CCFFD96C1FC}"/>
              </a:ext>
            </a:extLst>
          </p:cNvPr>
          <p:cNvSpPr txBox="1"/>
          <p:nvPr/>
        </p:nvSpPr>
        <p:spPr>
          <a:xfrm>
            <a:off x="1070596" y="4250602"/>
            <a:ext cx="6664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Light" panose="00000400000000000000" pitchFamily="2" charset="0"/>
              </a:rPr>
              <a:t>Mockito for Unit Test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</a:rPr>
              <a:t>Sunny Wu</a:t>
            </a:r>
          </a:p>
        </p:txBody>
      </p:sp>
    </p:spTree>
    <p:extLst>
      <p:ext uri="{BB962C8B-B14F-4D97-AF65-F5344CB8AC3E}">
        <p14:creationId xmlns:p14="http://schemas.microsoft.com/office/powerpoint/2010/main" val="221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7C8C0C-39B8-4796-8F53-C445D39F40E5}"/>
              </a:ext>
            </a:extLst>
          </p:cNvPr>
          <p:cNvGrpSpPr/>
          <p:nvPr/>
        </p:nvGrpSpPr>
        <p:grpSpPr>
          <a:xfrm>
            <a:off x="1021268" y="2984760"/>
            <a:ext cx="4907044" cy="3162041"/>
            <a:chOff x="5534025" y="596750"/>
            <a:chExt cx="6249267" cy="4631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E04F8-56D0-4809-94BE-FAB8847276D6}"/>
                </a:ext>
              </a:extLst>
            </p:cNvPr>
            <p:cNvSpPr/>
            <p:nvPr/>
          </p:nvSpPr>
          <p:spPr>
            <a:xfrm>
              <a:off x="5534025" y="904022"/>
              <a:ext cx="6071467" cy="432399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8D79FF-DD55-4CA1-8E35-7EEAFAADBA44}"/>
                </a:ext>
              </a:extLst>
            </p:cNvPr>
            <p:cNvSpPr/>
            <p:nvPr/>
          </p:nvSpPr>
          <p:spPr>
            <a:xfrm>
              <a:off x="5711825" y="1095069"/>
              <a:ext cx="6071467" cy="3875628"/>
            </a:xfrm>
            <a:prstGeom prst="rect">
              <a:avLst/>
            </a:prstGeom>
            <a:solidFill>
              <a:srgbClr val="77C6C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452D32-2EDD-4121-8892-C12A06A698EE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FA0C50-051A-441F-97D9-8DEDD20F5A21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09B60E-D06A-4433-8542-990D549EE058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CFF78D-08C3-4EE5-952D-758E5D9DD675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50C17E-02A7-4BD0-9679-600917CE830B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A55DDD-3857-49D8-A26E-4F4C70A2F84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55AB6D-33FF-4FB5-8C5D-011614E6E24C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7B88A2-8038-40BE-8C33-69D660564C64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D8B7C4CD-632A-4D6D-B6A7-0A866823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6" y="3342215"/>
            <a:ext cx="4752975" cy="2628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302C5D-577F-4DCE-AC18-D1A8A5345CE6}"/>
              </a:ext>
            </a:extLst>
          </p:cNvPr>
          <p:cNvSpPr/>
          <p:nvPr/>
        </p:nvSpPr>
        <p:spPr>
          <a:xfrm>
            <a:off x="6361113" y="660401"/>
            <a:ext cx="5083172" cy="1346200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7C3C4-DF8E-4C68-AFF2-B026D7222503}"/>
              </a:ext>
            </a:extLst>
          </p:cNvPr>
          <p:cNvSpPr txBox="1"/>
          <p:nvPr/>
        </p:nvSpPr>
        <p:spPr>
          <a:xfrm>
            <a:off x="6745288" y="794892"/>
            <a:ext cx="4314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ontserrat Light" panose="00000400000000000000" pitchFamily="2" charset="0"/>
                <a:ea typeface="Roboto Lt" pitchFamily="2" charset="0"/>
              </a:rPr>
              <a:t>Presentation by: Gayle Bituin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039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6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C0D265-8622-4FD3-A451-378DBFC4E214}"/>
              </a:ext>
            </a:extLst>
          </p:cNvPr>
          <p:cNvSpPr/>
          <p:nvPr/>
        </p:nvSpPr>
        <p:spPr>
          <a:xfrm>
            <a:off x="3554414" y="2869649"/>
            <a:ext cx="5083172" cy="1346200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 </a:t>
            </a:r>
            <a:r>
              <a:rPr lang="en-US" dirty="0" err="1"/>
              <a:t>hindi</a:t>
            </a:r>
            <a:r>
              <a:rPr lang="en-US" dirty="0"/>
              <a:t> pa </a:t>
            </a:r>
            <a:r>
              <a:rPr lang="en-US" dirty="0" err="1"/>
              <a:t>tapos</a:t>
            </a:r>
            <a:r>
              <a:rPr lang="en-US" dirty="0"/>
              <a:t> wait </a:t>
            </a:r>
            <a:r>
              <a:rPr lang="en-US" dirty="0" err="1"/>
              <a:t>langz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5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DE3C27"/>
          </a:fgClr>
          <a:bgClr>
            <a:srgbClr val="E86E6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835025" y="355972"/>
            <a:ext cx="6249267" cy="6037560"/>
            <a:chOff x="5534025" y="632658"/>
            <a:chExt cx="6249267" cy="60375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DD03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299175" y="735489"/>
              <a:ext cx="1251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Goal.jpg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6206767" y="1153194"/>
            <a:ext cx="5454456" cy="4555086"/>
            <a:chOff x="5534025" y="596750"/>
            <a:chExt cx="6249267" cy="607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FF8F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Ovrvw.txt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4B6B9E-B4C6-49A3-BFBB-D6A5826E052B}"/>
              </a:ext>
            </a:extLst>
          </p:cNvPr>
          <p:cNvSpPr txBox="1"/>
          <p:nvPr/>
        </p:nvSpPr>
        <p:spPr>
          <a:xfrm>
            <a:off x="6686183" y="1602587"/>
            <a:ext cx="46833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Unit Testing</a:t>
            </a:r>
          </a:p>
          <a:p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What is Mocking</a:t>
            </a:r>
            <a:br>
              <a:rPr lang="en-US" sz="2400" dirty="0"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Why Mock</a:t>
            </a:r>
            <a:br>
              <a:rPr lang="en-US" sz="2400" dirty="0"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When to Mock</a:t>
            </a:r>
          </a:p>
          <a:p>
            <a:pPr marL="342900" indent="-342900">
              <a:buBlip>
                <a:blip r:embed="rId2"/>
              </a:buBlip>
            </a:pP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DEMO (Mockito)</a:t>
            </a:r>
            <a:endParaRPr lang="en-US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A3E9EB-F011-488E-974F-3A63258E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0" y="1268746"/>
            <a:ext cx="4324634" cy="4324634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EA4C0B9-2415-413E-A325-04F4169EBA97}"/>
              </a:ext>
            </a:extLst>
          </p:cNvPr>
          <p:cNvSpPr txBox="1">
            <a:spLocks/>
          </p:cNvSpPr>
          <p:nvPr/>
        </p:nvSpPr>
        <p:spPr>
          <a:xfrm>
            <a:off x="13206679" y="5010744"/>
            <a:ext cx="4428228" cy="1144134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Red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1EF0BA-8A63-44F3-88F6-18E53325233F}"/>
              </a:ext>
            </a:extLst>
          </p:cNvPr>
          <p:cNvGrpSpPr/>
          <p:nvPr/>
        </p:nvGrpSpPr>
        <p:grpSpPr>
          <a:xfrm>
            <a:off x="13077000" y="586804"/>
            <a:ext cx="4557907" cy="3663201"/>
            <a:chOff x="5534025" y="582162"/>
            <a:chExt cx="6249267" cy="60880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8BE5E7-4C44-4FE7-AB1E-2A2E9598CD14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2E450B-781D-4A5C-A47D-FFAA8AEB9B9A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721C22-7F4A-45AE-944A-6C23FC234946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81D3EE-4760-4405-B25F-41A66C99A4B1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C20272-9E3D-49F6-805C-B54FF084D43E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966274F-C00A-4641-96EE-DF130785764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7E42B-B2BC-4A0A-8C8C-73F695B3AAF8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0F093A-E3CD-42CD-8DA3-677A24884926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a.png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8FEE593-BBCB-4A66-91B6-1DD7AE64C3B4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8F9953-C2EF-4792-9C5A-554FF1732394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466A7D-A554-4188-93E5-4CDAC6BEEFCF}"/>
              </a:ext>
            </a:extLst>
          </p:cNvPr>
          <p:cNvGrpSpPr/>
          <p:nvPr/>
        </p:nvGrpSpPr>
        <p:grpSpPr>
          <a:xfrm>
            <a:off x="19003907" y="586804"/>
            <a:ext cx="4557907" cy="3663201"/>
            <a:chOff x="5534025" y="582162"/>
            <a:chExt cx="6249267" cy="608805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8B83E4D-6607-4CF6-811D-5806C5E310C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E41AA3-A2D5-4E0A-9DF4-E8964AFCB7A2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2D3DE7-00F1-498F-B749-74FC797DA05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3033C2-65F5-4C52-959B-32B12AE80D44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682F00-0027-4388-96FA-7AD70BDB344C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C5D626-9B14-4873-BE9F-7C2D39B5C417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5C4FB3-75BF-4EF1-B5C1-D87217766C55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F3BA0D-8B6F-4344-928E-485B1CBE56EC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b.png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05B42-5D76-40E9-A25D-6B179896FFD5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87F6BC5-AE12-4D01-BF17-498E35720DCE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FA10173E-67CE-42AF-9CEC-BC50357D1416}"/>
              </a:ext>
            </a:extLst>
          </p:cNvPr>
          <p:cNvSpPr txBox="1">
            <a:spLocks/>
          </p:cNvSpPr>
          <p:nvPr/>
        </p:nvSpPr>
        <p:spPr>
          <a:xfrm>
            <a:off x="19133586" y="5010744"/>
            <a:ext cx="4428228" cy="1144134"/>
          </a:xfrm>
          <a:prstGeom prst="rect">
            <a:avLst/>
          </a:prstGeom>
          <a:solidFill>
            <a:srgbClr val="FBFBF8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pc="600" dirty="0">
                <a:latin typeface="Montserrat Light" panose="00000400000000000000" pitchFamily="2" charset="0"/>
                <a:ea typeface="Roboto Lt" pitchFamily="2" charset="0"/>
              </a:rPr>
              <a:t>Gayle</a:t>
            </a:r>
          </a:p>
        </p:txBody>
      </p: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EE872FF0-738E-4C6B-8E47-981FF132E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089" y="1237541"/>
            <a:ext cx="2521221" cy="2521221"/>
          </a:xfrm>
          <a:prstGeom prst="rect">
            <a:avLst/>
          </a:prstGeom>
        </p:spPr>
      </p:pic>
      <p:pic>
        <p:nvPicPr>
          <p:cNvPr id="59" name="Picture 5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62A866-6BC6-432D-85CC-5F59D08A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302" y="1237541"/>
            <a:ext cx="2643461" cy="26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0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C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EBDF1C-0469-4F79-BEAC-9B94F95D4F94}"/>
              </a:ext>
            </a:extLst>
          </p:cNvPr>
          <p:cNvSpPr/>
          <p:nvPr/>
        </p:nvSpPr>
        <p:spPr>
          <a:xfrm>
            <a:off x="6096000" y="3625850"/>
            <a:ext cx="3848099" cy="2812324"/>
          </a:xfrm>
          <a:prstGeom prst="rect">
            <a:avLst/>
          </a:prstGeom>
          <a:solidFill>
            <a:srgbClr val="00A9D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E34E4-FA24-466D-ACF2-1025B365F184}"/>
              </a:ext>
            </a:extLst>
          </p:cNvPr>
          <p:cNvSpPr/>
          <p:nvPr/>
        </p:nvSpPr>
        <p:spPr>
          <a:xfrm>
            <a:off x="1792443" y="412534"/>
            <a:ext cx="3848099" cy="2812324"/>
          </a:xfrm>
          <a:prstGeom prst="rect">
            <a:avLst/>
          </a:prstGeom>
          <a:solidFill>
            <a:srgbClr val="FBD04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5119F-7711-43BC-AF84-A99DAA0A4D02}"/>
              </a:ext>
            </a:extLst>
          </p:cNvPr>
          <p:cNvSpPr/>
          <p:nvPr/>
        </p:nvSpPr>
        <p:spPr>
          <a:xfrm>
            <a:off x="1795561" y="3625850"/>
            <a:ext cx="3848100" cy="2812324"/>
          </a:xfrm>
          <a:prstGeom prst="rect">
            <a:avLst/>
          </a:prstGeom>
          <a:solidFill>
            <a:srgbClr val="A7C6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5FE7A-B3FB-4D13-A0D8-DFCCCE60043E}"/>
              </a:ext>
            </a:extLst>
          </p:cNvPr>
          <p:cNvSpPr/>
          <p:nvPr/>
        </p:nvSpPr>
        <p:spPr>
          <a:xfrm>
            <a:off x="6095999" y="412534"/>
            <a:ext cx="3848100" cy="2812324"/>
          </a:xfrm>
          <a:prstGeom prst="rect">
            <a:avLst/>
          </a:prstGeom>
          <a:solidFill>
            <a:srgbClr val="FF544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44E0DCF-8C5D-4C64-BBFB-EFB71C0A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45" y="689019"/>
            <a:ext cx="2234392" cy="2234392"/>
          </a:xfrm>
          <a:prstGeom prst="rect">
            <a:avLst/>
          </a:prstGeom>
        </p:spPr>
      </p:pic>
      <p:pic>
        <p:nvPicPr>
          <p:cNvPr id="8" name="Picture 7" descr="A picture containing drawing, toy, clock&#10;&#10;Description automatically generated">
            <a:extLst>
              <a:ext uri="{FF2B5EF4-FFF2-40B4-BE49-F238E27FC236}">
                <a16:creationId xmlns:a16="http://schemas.microsoft.com/office/drawing/2014/main" id="{D7319D85-9947-4DF8-8F65-20472B7D3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24" y="885371"/>
            <a:ext cx="1866649" cy="1866649"/>
          </a:xfrm>
          <a:prstGeom prst="rect">
            <a:avLst/>
          </a:prstGeom>
        </p:spPr>
      </p:pic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168490B-E9A8-4E8F-B761-EE7ACDDA9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60" y="4047761"/>
            <a:ext cx="1968502" cy="1968502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29E78505-31F3-4247-98B3-B63BCFFF6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38" y="4047761"/>
            <a:ext cx="1989421" cy="19894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4C19EB-4976-4E61-BC56-B703B867850E}"/>
              </a:ext>
            </a:extLst>
          </p:cNvPr>
          <p:cNvGrpSpPr/>
          <p:nvPr/>
        </p:nvGrpSpPr>
        <p:grpSpPr>
          <a:xfrm>
            <a:off x="835025" y="-6677875"/>
            <a:ext cx="6249267" cy="6037560"/>
            <a:chOff x="5534025" y="632658"/>
            <a:chExt cx="6249267" cy="60375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B166C2-D312-4AA9-8A86-EE9FFBC85DE7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9B7EF8-F178-463A-99BC-7030C2E483E1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DD03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61793D-C0E9-4A96-8F71-B32C8971143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9AC379-D6B5-4307-B73F-9F8DF7809F87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D48A1F-8FE1-4F19-AAA1-37ECB47A59DD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53081-6631-4A29-A789-494526DD0869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DC400F-B281-4158-94B2-F79B21CC4183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E72F1C-1473-4DD2-ABD0-EB2CF80BD37E}"/>
                </a:ext>
              </a:extLst>
            </p:cNvPr>
            <p:cNvSpPr txBox="1"/>
            <p:nvPr/>
          </p:nvSpPr>
          <p:spPr>
            <a:xfrm>
              <a:off x="8299175" y="735489"/>
              <a:ext cx="1251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Goal.jpg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59FB344-E6B6-4EE7-A3F8-B354517016AB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45C31B-BC28-4114-AEA3-09047BAC247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A92D5C-CDEB-4F80-BA87-847CB126E088}"/>
              </a:ext>
            </a:extLst>
          </p:cNvPr>
          <p:cNvGrpSpPr/>
          <p:nvPr/>
        </p:nvGrpSpPr>
        <p:grpSpPr>
          <a:xfrm>
            <a:off x="6194231" y="-5895856"/>
            <a:ext cx="5454456" cy="4555086"/>
            <a:chOff x="5534025" y="596750"/>
            <a:chExt cx="6249267" cy="607346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16A3DA-11D4-4C51-9ABF-480F94FAA8BC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5EC924-D441-4459-B7F7-70A3104453DC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FF8F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6E1CA0-5506-4AF2-8B07-461EFCD9D07D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191CE-12A3-4BE8-AEA9-D91623235AC4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932FE2-44DD-47E7-B489-621522091FCE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15E59-37B1-4328-AFFC-B4E68BEB4F5F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3CA595-F90C-4C3F-A84F-7F032B7A628A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42147-CDC2-41EA-B883-2B6AF1A5A6AD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Ovrvw.txt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15861-0494-459C-8D66-5FD2EE5D1190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261420-E1D5-4FCD-B693-C9A54490E3A3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9190419-F1F3-46D2-A421-B9B51C15EFC7}"/>
              </a:ext>
            </a:extLst>
          </p:cNvPr>
          <p:cNvSpPr txBox="1"/>
          <p:nvPr/>
        </p:nvSpPr>
        <p:spPr>
          <a:xfrm>
            <a:off x="6673648" y="-5111219"/>
            <a:ext cx="468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7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What is Mocking</a:t>
            </a:r>
            <a:br>
              <a:rPr lang="en-US" sz="2400" dirty="0"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7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Why Mock</a:t>
            </a:r>
            <a:br>
              <a:rPr lang="en-US" sz="2400" dirty="0"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7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When to Mock</a:t>
            </a:r>
          </a:p>
          <a:p>
            <a:pPr marL="342900" indent="-342900">
              <a:buBlip>
                <a:blip r:embed="rId7"/>
              </a:buBlip>
            </a:pPr>
            <a:endParaRPr lang="en-US" sz="2400" dirty="0">
              <a:latin typeface="Montserrat Light" panose="00000400000000000000" pitchFamily="2" charset="0"/>
              <a:ea typeface="Roboto Lt" pitchFamily="2" charset="0"/>
            </a:endParaRPr>
          </a:p>
          <a:p>
            <a:pPr marL="342900" indent="-342900">
              <a:buBlip>
                <a:blip r:embed="rId7"/>
              </a:buBlip>
            </a:pPr>
            <a:r>
              <a:rPr lang="en-US" sz="2400" dirty="0">
                <a:latin typeface="Montserrat Light" panose="00000400000000000000" pitchFamily="2" charset="0"/>
                <a:ea typeface="Roboto Lt" pitchFamily="2" charset="0"/>
              </a:rPr>
              <a:t>DEMO (Mockito)</a:t>
            </a:r>
            <a:endParaRPr lang="en-US" sz="2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066E2DA-5878-46B4-A002-506C85ABB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0" y="-5765101"/>
            <a:ext cx="4324634" cy="43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5686772"/>
            <a:chOff x="5534025" y="632658"/>
            <a:chExt cx="6249267" cy="56867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4154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6"/>
              <a:ext cx="6071467" cy="5053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449003" y="1151457"/>
            <a:ext cx="4557907" cy="4555086"/>
            <a:chOff x="5534025" y="596750"/>
            <a:chExt cx="6249267" cy="607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BD04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4B6B9E-B4C6-49A3-BFBB-D6A5826E052B}"/>
              </a:ext>
            </a:extLst>
          </p:cNvPr>
          <p:cNvSpPr txBox="1"/>
          <p:nvPr/>
        </p:nvSpPr>
        <p:spPr>
          <a:xfrm>
            <a:off x="5590230" y="1312464"/>
            <a:ext cx="5356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tserrat Light" panose="00000400000000000000" pitchFamily="2" charset="0"/>
              </a:rPr>
              <a:t>Unit tests should be</a:t>
            </a:r>
            <a:endParaRPr lang="en-US" sz="4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C00BB4-26D1-4857-932E-950BC5BDD768}"/>
              </a:ext>
            </a:extLst>
          </p:cNvPr>
          <p:cNvSpPr txBox="1"/>
          <p:nvPr/>
        </p:nvSpPr>
        <p:spPr>
          <a:xfrm>
            <a:off x="5569238" y="2220128"/>
            <a:ext cx="53988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Atomic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Isolated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Intention Revealing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Easy to Set up</a:t>
            </a:r>
          </a:p>
          <a:p>
            <a:endParaRPr lang="en-US" sz="2400" dirty="0">
              <a:latin typeface="Montserrat Light" panose="00000400000000000000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Montserrat Light" panose="00000400000000000000" pitchFamily="2" charset="0"/>
              </a:rPr>
              <a:t>Runs Fast</a:t>
            </a: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97E343E0-C3A7-4F23-AF92-C2A9C699A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7" y="1937512"/>
            <a:ext cx="3225256" cy="3225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1647B-95C4-4343-B45A-21A7032C6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42" y="1080113"/>
            <a:ext cx="5650122" cy="46815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B79E42-2B5D-46AD-9B3A-274AD45142A8}"/>
              </a:ext>
            </a:extLst>
          </p:cNvPr>
          <p:cNvSpPr/>
          <p:nvPr/>
        </p:nvSpPr>
        <p:spPr>
          <a:xfrm>
            <a:off x="12871937" y="8080619"/>
            <a:ext cx="3848099" cy="2812324"/>
          </a:xfrm>
          <a:prstGeom prst="rect">
            <a:avLst/>
          </a:prstGeom>
          <a:solidFill>
            <a:srgbClr val="00A9D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1CD5C6-C422-46EF-B3BE-104FFBB36156}"/>
              </a:ext>
            </a:extLst>
          </p:cNvPr>
          <p:cNvSpPr/>
          <p:nvPr/>
        </p:nvSpPr>
        <p:spPr>
          <a:xfrm>
            <a:off x="-4866265" y="-3151281"/>
            <a:ext cx="3848099" cy="2812324"/>
          </a:xfrm>
          <a:prstGeom prst="rect">
            <a:avLst/>
          </a:prstGeom>
          <a:solidFill>
            <a:srgbClr val="FBD04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81FE0E-36DD-46F2-A93A-AEF15432A877}"/>
              </a:ext>
            </a:extLst>
          </p:cNvPr>
          <p:cNvSpPr/>
          <p:nvPr/>
        </p:nvSpPr>
        <p:spPr>
          <a:xfrm>
            <a:off x="-4869196" y="8080619"/>
            <a:ext cx="3848100" cy="2812324"/>
          </a:xfrm>
          <a:prstGeom prst="rect">
            <a:avLst/>
          </a:prstGeom>
          <a:solidFill>
            <a:srgbClr val="A7C6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D2052-91D6-4ADB-B7BB-3A6D8BAAD7CC}"/>
              </a:ext>
            </a:extLst>
          </p:cNvPr>
          <p:cNvSpPr/>
          <p:nvPr/>
        </p:nvSpPr>
        <p:spPr>
          <a:xfrm>
            <a:off x="12871937" y="-3151281"/>
            <a:ext cx="3848100" cy="2812324"/>
          </a:xfrm>
          <a:prstGeom prst="rect">
            <a:avLst/>
          </a:prstGeom>
          <a:solidFill>
            <a:srgbClr val="FF544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DB2477C7-D6E5-43D2-9386-FF649832A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3263" y="-2874796"/>
            <a:ext cx="2234392" cy="2234392"/>
          </a:xfrm>
          <a:prstGeom prst="rect">
            <a:avLst/>
          </a:prstGeom>
        </p:spPr>
      </p:pic>
      <p:pic>
        <p:nvPicPr>
          <p:cNvPr id="38" name="Picture 37" descr="A picture containing drawing, toy, clock&#10;&#10;Description automatically generated">
            <a:extLst>
              <a:ext uri="{FF2B5EF4-FFF2-40B4-BE49-F238E27FC236}">
                <a16:creationId xmlns:a16="http://schemas.microsoft.com/office/drawing/2014/main" id="{CE392774-7168-4599-966E-E875BD352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62" y="-2678444"/>
            <a:ext cx="1866649" cy="1866649"/>
          </a:xfrm>
          <a:prstGeom prst="rect">
            <a:avLst/>
          </a:prstGeom>
        </p:spPr>
      </p:pic>
      <p:pic>
        <p:nvPicPr>
          <p:cNvPr id="39" name="Picture 38" descr="A picture containing light&#10;&#10;Description automatically generated">
            <a:extLst>
              <a:ext uri="{FF2B5EF4-FFF2-40B4-BE49-F238E27FC236}">
                <a16:creationId xmlns:a16="http://schemas.microsoft.com/office/drawing/2014/main" id="{27C78394-6C38-4D53-A45D-97B3763B5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9397" y="8502530"/>
            <a:ext cx="1968502" cy="1968502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9D002839-688D-4E20-9148-59EB2889C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275" y="8502530"/>
            <a:ext cx="1989421" cy="19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5184710" y="470196"/>
            <a:ext cx="6249267" cy="5686772"/>
            <a:chOff x="5534025" y="632658"/>
            <a:chExt cx="6249267" cy="56867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4154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6"/>
              <a:ext cx="6071467" cy="5053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632658"/>
              <a:ext cx="2667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735489"/>
              <a:ext cx="90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449003" y="1151457"/>
            <a:ext cx="4557907" cy="4555086"/>
            <a:chOff x="5534025" y="596750"/>
            <a:chExt cx="6249267" cy="607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FBD04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96750"/>
              <a:ext cx="266700" cy="53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1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 Lt" pitchFamily="2" charset="0"/>
                  <a:ea typeface="Roboto Lt" pitchFamily="2" charset="0"/>
                </a:rPr>
                <a:t>art.png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97E343E0-C3A7-4F23-AF92-C2A9C699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7" y="1937512"/>
            <a:ext cx="3225256" cy="3225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917E4F-12AD-4D33-AF2C-BE6E4DAFD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8" t="23888" r="55059" b="34413"/>
          <a:stretch/>
        </p:blipFill>
        <p:spPr>
          <a:xfrm>
            <a:off x="5408547" y="1151457"/>
            <a:ext cx="5933836" cy="455508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096BE6D-E2A6-41E8-B39B-967608CB10E5}"/>
              </a:ext>
            </a:extLst>
          </p:cNvPr>
          <p:cNvSpPr/>
          <p:nvPr/>
        </p:nvSpPr>
        <p:spPr>
          <a:xfrm>
            <a:off x="5675246" y="1296838"/>
            <a:ext cx="4436941" cy="1025022"/>
          </a:xfrm>
          <a:prstGeom prst="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26A2F7-3AD1-4B82-BFEA-3C67703B98D4}"/>
              </a:ext>
            </a:extLst>
          </p:cNvPr>
          <p:cNvSpPr/>
          <p:nvPr/>
        </p:nvSpPr>
        <p:spPr>
          <a:xfrm>
            <a:off x="5809716" y="4254395"/>
            <a:ext cx="5532667" cy="1025022"/>
          </a:xfrm>
          <a:prstGeom prst="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02F343-CC05-40A8-9DB4-F57ADBD89E66}"/>
              </a:ext>
            </a:extLst>
          </p:cNvPr>
          <p:cNvGrpSpPr/>
          <p:nvPr/>
        </p:nvGrpSpPr>
        <p:grpSpPr>
          <a:xfrm>
            <a:off x="-6598454" y="-106590"/>
            <a:ext cx="6249267" cy="3851816"/>
            <a:chOff x="5534025" y="545380"/>
            <a:chExt cx="6249267" cy="612483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B13185-AF67-42DB-A860-1607BA58A171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391423-B22F-4063-A22B-8C52FA30CAF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43A983-31A4-4304-8C69-897740937525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BAE34B-4A8E-4C1A-BF9B-A69DDA28E332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92C0E6-B12C-471C-A359-2998E51C57E8}"/>
                </a:ext>
              </a:extLst>
            </p:cNvPr>
            <p:cNvSpPr txBox="1"/>
            <p:nvPr/>
          </p:nvSpPr>
          <p:spPr>
            <a:xfrm>
              <a:off x="5757862" y="545380"/>
              <a:ext cx="266700" cy="6362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4BF80-2809-4706-BA40-A4BCA2FBD1EE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E1FE88-0178-4004-A166-ED41E55B3CB7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F623DB-2C52-4191-BBFF-FF4559F5901E}"/>
                </a:ext>
              </a:extLst>
            </p:cNvPr>
            <p:cNvSpPr txBox="1"/>
            <p:nvPr/>
          </p:nvSpPr>
          <p:spPr>
            <a:xfrm>
              <a:off x="8515075" y="674906"/>
              <a:ext cx="902293" cy="44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504F6A4-77A5-41C9-8B51-71D394A15811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821218-4373-450D-8FB6-EF9CF3CB0D4C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B8CFB1-EAAE-45E9-8056-439C857566FE}"/>
              </a:ext>
            </a:extLst>
          </p:cNvPr>
          <p:cNvGrpSpPr/>
          <p:nvPr/>
        </p:nvGrpSpPr>
        <p:grpSpPr>
          <a:xfrm>
            <a:off x="12720018" y="3194799"/>
            <a:ext cx="4557907" cy="3663201"/>
            <a:chOff x="5534025" y="582162"/>
            <a:chExt cx="6249267" cy="608805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61A637-B374-4158-AC10-08CDEF716DE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47B857-2767-49DD-BB15-548BFAC79440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D15E68-881F-40F3-B9A4-89E3B8608F74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B66B35-7AFE-4462-8E7F-495849BBF773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730D73-E48D-483F-9C64-D5FF989DF252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614A263-0E7A-446B-A55A-1A2B5BCB637D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FA74DE-6081-4AF0-8B7A-0D4F8C323F0E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0DE4B4-24BB-4A9F-8A47-1A757EB6BB82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help.png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4030EA-C757-4226-A74A-806FE1BDDC18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84FD4-9470-4A17-BA38-BA9DB8A6DAD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B5F704-519E-4BF1-B858-838171B3D16A}"/>
              </a:ext>
            </a:extLst>
          </p:cNvPr>
          <p:cNvSpPr txBox="1"/>
          <p:nvPr/>
        </p:nvSpPr>
        <p:spPr>
          <a:xfrm>
            <a:off x="-6107917" y="639428"/>
            <a:ext cx="5286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Wait, but what </a:t>
            </a:r>
          </a:p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is Mocking really?</a:t>
            </a:r>
            <a:endParaRPr lang="en-US" sz="5400" dirty="0"/>
          </a:p>
        </p:txBody>
      </p:sp>
      <p:pic>
        <p:nvPicPr>
          <p:cNvPr id="58" name="Picture 57" descr="A picture containing helmet, drawing, light&#10;&#10;Description automatically generated">
            <a:extLst>
              <a:ext uri="{FF2B5EF4-FFF2-40B4-BE49-F238E27FC236}">
                <a16:creationId xmlns:a16="http://schemas.microsoft.com/office/drawing/2014/main" id="{052392F8-1C53-42CF-BB3F-04BB575D70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7" r="9220" b="5392"/>
          <a:stretch/>
        </p:blipFill>
        <p:spPr>
          <a:xfrm>
            <a:off x="13789016" y="3524740"/>
            <a:ext cx="3478399" cy="32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/>
          </a:fgClr>
          <a:bgClr>
            <a:srgbClr val="C2C2C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3000B-C34E-4AA6-8C81-309D3053EBB3}"/>
              </a:ext>
            </a:extLst>
          </p:cNvPr>
          <p:cNvGrpSpPr/>
          <p:nvPr/>
        </p:nvGrpSpPr>
        <p:grpSpPr>
          <a:xfrm>
            <a:off x="835025" y="301084"/>
            <a:ext cx="6249267" cy="3851816"/>
            <a:chOff x="5534025" y="545380"/>
            <a:chExt cx="6249267" cy="61248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3D3DA-D365-4C06-926E-F2E896B5F980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7DEC1-A53E-484D-A917-3182E0918C6E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D23393-8647-4713-8C39-0568A4C27AB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302-6EB7-411E-862C-9D02A386452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2E501C-2425-4118-A42E-180E3DD669EE}"/>
                </a:ext>
              </a:extLst>
            </p:cNvPr>
            <p:cNvSpPr txBox="1"/>
            <p:nvPr/>
          </p:nvSpPr>
          <p:spPr>
            <a:xfrm>
              <a:off x="5757862" y="545380"/>
              <a:ext cx="266700" cy="6362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FBC006-6A37-4439-95D1-45212149C83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E6350-B557-479C-BA26-89B5B3B8438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5DB7-C0FC-427A-8115-6E12A4406C9F}"/>
                </a:ext>
              </a:extLst>
            </p:cNvPr>
            <p:cNvSpPr txBox="1"/>
            <p:nvPr/>
          </p:nvSpPr>
          <p:spPr>
            <a:xfrm>
              <a:off x="8515075" y="674906"/>
              <a:ext cx="902293" cy="44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33A10F-5B6C-4EF7-9C69-13C4D01CF4A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A6D51-BAB0-4619-9709-B8B4ECF2EBF6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A5D72-6E44-4D7B-8EA2-8DE55E69F9CD}"/>
              </a:ext>
            </a:extLst>
          </p:cNvPr>
          <p:cNvGrpSpPr/>
          <p:nvPr/>
        </p:nvGrpSpPr>
        <p:grpSpPr>
          <a:xfrm>
            <a:off x="5288635" y="2959700"/>
            <a:ext cx="4557907" cy="3663201"/>
            <a:chOff x="5534025" y="582162"/>
            <a:chExt cx="6249267" cy="60880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C5BD7-FFD7-4687-8E65-BA74F3997DCD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2BF6C-6B9F-49A7-A246-2055A3757825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F2239-4268-4667-A111-48D6A1F636FA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A88701-79BA-426C-9B44-A3C78D98532C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0A987-578C-476D-8848-E36B9F34B225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0F6E6-D858-42A3-969A-A50C8CACDA1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B4720E-A4E5-47B1-8E73-784C80C7CA3C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90892A-05E8-4093-8085-0660D640D19F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help.png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0DEBD4-BCC7-4A26-A3F9-02BA4051D13D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FDE011-50A5-42A4-99A0-BEEE774E65F2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4B6B9E-B4C6-49A3-BFBB-D6A5826E052B}"/>
              </a:ext>
            </a:extLst>
          </p:cNvPr>
          <p:cNvSpPr txBox="1"/>
          <p:nvPr/>
        </p:nvSpPr>
        <p:spPr>
          <a:xfrm>
            <a:off x="1325562" y="1047102"/>
            <a:ext cx="5286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Wait, but what </a:t>
            </a:r>
          </a:p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is Mocking really?</a:t>
            </a:r>
            <a:endParaRPr lang="en-US" sz="5400" dirty="0"/>
          </a:p>
        </p:txBody>
      </p:sp>
      <p:pic>
        <p:nvPicPr>
          <p:cNvPr id="4" name="Picture 3" descr="A picture containing helmet, drawing, light&#10;&#10;Description automatically generated">
            <a:extLst>
              <a:ext uri="{FF2B5EF4-FFF2-40B4-BE49-F238E27FC236}">
                <a16:creationId xmlns:a16="http://schemas.microsoft.com/office/drawing/2014/main" id="{549279C9-647A-484F-88C2-9E6679121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7" r="9220" b="5392"/>
          <a:stretch/>
        </p:blipFill>
        <p:spPr>
          <a:xfrm>
            <a:off x="6357633" y="3289641"/>
            <a:ext cx="3478399" cy="32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490B1"/>
          </a:fgClr>
          <a:bgClr>
            <a:srgbClr val="049FC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AC9F5-1C2E-4795-9E9F-4F6FDD8B6B80}"/>
              </a:ext>
            </a:extLst>
          </p:cNvPr>
          <p:cNvGrpSpPr/>
          <p:nvPr/>
        </p:nvGrpSpPr>
        <p:grpSpPr>
          <a:xfrm>
            <a:off x="728772" y="431251"/>
            <a:ext cx="11057806" cy="6172749"/>
            <a:chOff x="957372" y="500554"/>
            <a:chExt cx="11057806" cy="5995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65507-9070-4020-A50F-AB3369FD1271}"/>
                </a:ext>
              </a:extLst>
            </p:cNvPr>
            <p:cNvGrpSpPr/>
            <p:nvPr/>
          </p:nvGrpSpPr>
          <p:grpSpPr>
            <a:xfrm>
              <a:off x="957372" y="500554"/>
              <a:ext cx="11057806" cy="5995496"/>
              <a:chOff x="1146558" y="2991506"/>
              <a:chExt cx="11057806" cy="59954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13F7B9-AD08-43F5-9D8B-7CCD3BBE8CBB}"/>
                  </a:ext>
                </a:extLst>
              </p:cNvPr>
              <p:cNvGrpSpPr/>
              <p:nvPr/>
            </p:nvGrpSpPr>
            <p:grpSpPr>
              <a:xfrm>
                <a:off x="1146558" y="2991506"/>
                <a:ext cx="11055952" cy="5995496"/>
                <a:chOff x="5534025" y="553331"/>
                <a:chExt cx="15380895" cy="1006984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D58DA4-512B-4F13-8334-8D19E37856D9}"/>
                    </a:ext>
                  </a:extLst>
                </p:cNvPr>
                <p:cNvSpPr/>
                <p:nvPr/>
              </p:nvSpPr>
              <p:spPr>
                <a:xfrm>
                  <a:off x="5534025" y="904022"/>
                  <a:ext cx="15006667" cy="97191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7777C49-A7CB-4370-B1CD-67FDE7D5F3F6}"/>
                    </a:ext>
                  </a:extLst>
                </p:cNvPr>
                <p:cNvSpPr/>
                <p:nvPr/>
              </p:nvSpPr>
              <p:spPr>
                <a:xfrm>
                  <a:off x="5711826" y="1095066"/>
                  <a:ext cx="15203094" cy="9295314"/>
                </a:xfrm>
                <a:prstGeom prst="rect">
                  <a:avLst/>
                </a:prstGeom>
                <a:solidFill>
                  <a:srgbClr val="FFF8F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605DFF-ACE7-4BB1-BF1B-823C7FE19A29}"/>
                    </a:ext>
                  </a:extLst>
                </p:cNvPr>
                <p:cNvSpPr/>
                <p:nvPr/>
              </p:nvSpPr>
              <p:spPr>
                <a:xfrm>
                  <a:off x="6083300" y="714464"/>
                  <a:ext cx="14831620" cy="380604"/>
                </a:xfrm>
                <a:prstGeom prst="rect">
                  <a:avLst/>
                </a:prstGeom>
                <a:solidFill>
                  <a:srgbClr val="DADAD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F23A17-CD55-4A7D-812D-494380777283}"/>
                    </a:ext>
                  </a:extLst>
                </p:cNvPr>
                <p:cNvSpPr/>
                <p:nvPr/>
              </p:nvSpPr>
              <p:spPr>
                <a:xfrm>
                  <a:off x="5711825" y="714464"/>
                  <a:ext cx="371475" cy="380603"/>
                </a:xfrm>
                <a:prstGeom prst="rect">
                  <a:avLst/>
                </a:prstGeom>
                <a:solidFill>
                  <a:srgbClr val="C2C2C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5E8C1B-B11E-4B74-9DD4-34133CD4E11D}"/>
                    </a:ext>
                  </a:extLst>
                </p:cNvPr>
                <p:cNvSpPr txBox="1"/>
                <p:nvPr/>
              </p:nvSpPr>
              <p:spPr>
                <a:xfrm>
                  <a:off x="5757861" y="553331"/>
                  <a:ext cx="266700" cy="6203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OCR A Extended" panose="02010509020102010303" pitchFamily="50" charset="0"/>
                    </a:rPr>
                    <a:t>x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E206F-60C0-4C1E-9E2F-201071D44C5C}"/>
                    </a:ext>
                  </a:extLst>
                </p:cNvPr>
                <p:cNvSpPr txBox="1"/>
                <p:nvPr/>
              </p:nvSpPr>
              <p:spPr>
                <a:xfrm>
                  <a:off x="12697602" y="682394"/>
                  <a:ext cx="1038176" cy="439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Roboto Lt" pitchFamily="2" charset="0"/>
                      <a:ea typeface="Roboto Lt" pitchFamily="2" charset="0"/>
                    </a:rPr>
                    <a:t>wat.html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4757B3-1BD1-486F-80E6-86FC759F7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863490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06D7DC3-A78F-4F02-8BC8-E98393919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962511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D3ED36-8D8D-437A-8CA3-48DEDC1F5C7D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5581" cy="5534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50AB1D-B322-463B-9E7B-74FACF09E2EB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7435" cy="466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060AE3-1CDD-44B8-8224-14F38903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685220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B43ED5-4C22-4B47-B2D7-E310C16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744176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5EBD54F-1FE3-40FB-B280-1BF38EFED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4" r="8842" b="45272"/>
          <a:stretch/>
        </p:blipFill>
        <p:spPr>
          <a:xfrm>
            <a:off x="1425998" y="1523865"/>
            <a:ext cx="9772814" cy="4915546"/>
          </a:xfrm>
          <a:prstGeom prst="rect">
            <a:avLst/>
          </a:prstGeom>
        </p:spPr>
      </p:pic>
      <p:pic>
        <p:nvPicPr>
          <p:cNvPr id="1026" name="Picture 2" descr="The Real Clone Wars | WIRDOU">
            <a:extLst>
              <a:ext uri="{FF2B5EF4-FFF2-40B4-BE49-F238E27FC236}">
                <a16:creationId xmlns:a16="http://schemas.microsoft.com/office/drawing/2014/main" id="{518E7DC9-761C-45E9-93CB-AA45AA8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00" y="1608876"/>
            <a:ext cx="3716037" cy="27870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1257BAA-E690-4130-A173-B6FC50EA1445}"/>
              </a:ext>
            </a:extLst>
          </p:cNvPr>
          <p:cNvGrpSpPr/>
          <p:nvPr/>
        </p:nvGrpSpPr>
        <p:grpSpPr>
          <a:xfrm>
            <a:off x="6268555" y="2432945"/>
            <a:ext cx="5429763" cy="3742979"/>
            <a:chOff x="5534025" y="582162"/>
            <a:chExt cx="6249267" cy="608805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140213-FE25-41A3-B56B-A90DCD881F1E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14FEA55-1178-4A1A-A115-A3B9A5CA2A68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52274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6004A7-F9CC-4FAE-AF9C-31AB71770BFE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CD3AB37-B06D-4AEB-9341-490D02FF84B3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05CA59-F569-4554-B630-E5A51F8C62DF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0343196-B8B5-468B-9EB6-E133FFF490E0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6A08D2-E01A-4D4F-96C5-BCF3FA67C541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0DC6DC-2BA4-4E5E-915F-7F3C4AFCA2D9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define.txt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826EDC-2C11-4860-B2CF-65ABB4E4980A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D0F7B2C-B78D-4B30-9248-900BBFC418E3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FCDC2C7-CFB2-4361-8A60-1748D7DCC2AA}"/>
              </a:ext>
            </a:extLst>
          </p:cNvPr>
          <p:cNvSpPr txBox="1"/>
          <p:nvPr/>
        </p:nvSpPr>
        <p:spPr>
          <a:xfrm>
            <a:off x="6658410" y="2690918"/>
            <a:ext cx="4683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Montserrat Light" panose="00000400000000000000" pitchFamily="2" charset="0"/>
              <a:ea typeface="Roboto Lt" pitchFamily="2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</a:t>
            </a:r>
            <a:r>
              <a:rPr lang="en-US" sz="2400" dirty="0">
                <a:solidFill>
                  <a:srgbClr val="FFC000"/>
                </a:solidFill>
                <a:latin typeface="Montserrat Light" panose="00000400000000000000" pitchFamily="2" charset="0"/>
                <a:ea typeface="Roboto Lt" pitchFamily="2" charset="0"/>
              </a:rPr>
              <a:t>In </a:t>
            </a:r>
            <a:r>
              <a:rPr lang="en-US" sz="2400" b="1" dirty="0">
                <a:solidFill>
                  <a:srgbClr val="FFC000"/>
                </a:solidFill>
                <a:latin typeface="Montserrat Light" panose="00000400000000000000" pitchFamily="2" charset="0"/>
                <a:ea typeface="Roboto Lt" pitchFamily="2" charset="0"/>
              </a:rPr>
              <a:t>OOP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, mock objects are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simulated objects that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mimic the behavior of real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objects in controlled ways.</a:t>
            </a:r>
          </a:p>
          <a:p>
            <a:b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238A1E-A7F8-4F7F-8921-C103E263F887}"/>
              </a:ext>
            </a:extLst>
          </p:cNvPr>
          <p:cNvGrpSpPr/>
          <p:nvPr/>
        </p:nvGrpSpPr>
        <p:grpSpPr>
          <a:xfrm>
            <a:off x="835025" y="7170806"/>
            <a:ext cx="6249267" cy="3851816"/>
            <a:chOff x="5534025" y="545380"/>
            <a:chExt cx="6249267" cy="61248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898208-D44A-41D5-B557-BF39410121F7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C28BB9-B02A-4C33-B75F-65D6B006BB36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F18CC5-825A-41CC-8941-C4F0C4B701A3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1EF0AE1-90D0-49CC-9BBA-CA57DD006D4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8FE06E-E0E2-4D10-9AE6-BEDAA84F3A31}"/>
                </a:ext>
              </a:extLst>
            </p:cNvPr>
            <p:cNvSpPr txBox="1"/>
            <p:nvPr/>
          </p:nvSpPr>
          <p:spPr>
            <a:xfrm>
              <a:off x="5757862" y="545380"/>
              <a:ext cx="266700" cy="6362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9844338-ED9D-441B-81D6-526D43D4B67A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F59992-2891-4117-AA47-ED5A5D969794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32E51B-6DEA-4C23-B931-839902687E84}"/>
                </a:ext>
              </a:extLst>
            </p:cNvPr>
            <p:cNvSpPr txBox="1"/>
            <p:nvPr/>
          </p:nvSpPr>
          <p:spPr>
            <a:xfrm>
              <a:off x="8515075" y="674906"/>
              <a:ext cx="902293" cy="44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oboto Lt" pitchFamily="2" charset="0"/>
                  <a:ea typeface="Roboto Lt" pitchFamily="2" charset="0"/>
                </a:rPr>
                <a:t>Tips.txt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0B3C71-DE93-4139-BBC1-D00FEE5CC52C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194CE1-67FE-42CB-AA8D-1835174AACBF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8F0C98-EC3E-4D62-BB92-0A5D280D0FF9}"/>
              </a:ext>
            </a:extLst>
          </p:cNvPr>
          <p:cNvGrpSpPr/>
          <p:nvPr/>
        </p:nvGrpSpPr>
        <p:grpSpPr>
          <a:xfrm>
            <a:off x="5288635" y="9829422"/>
            <a:ext cx="4557907" cy="3663201"/>
            <a:chOff x="5534025" y="582162"/>
            <a:chExt cx="6249267" cy="608805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11E35F-8E8D-4FC7-8EE1-E1F82F63A3D5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5E640CE-2410-4CAE-88E7-BA74FCC61FE6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DE3C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174A19-5161-4011-AEFA-0E8300B9B399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FD45EB-F37E-404C-A1DD-E64A8BEB8C98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B61D97-5566-40C4-8409-C3EF688A6410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4A1483-77E0-459B-A1CA-294606A9F17C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A88A6C-6821-4743-AEAF-85E76554FEC1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6C184E5-129F-42B6-8130-DB20E885ADAD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help.png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04B332-A624-431D-AAD6-EB4E0E37A6B6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E2C8D1-D442-4E03-B621-8DE516653D04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20601C4-3DFB-4BA7-B29C-0FA96D5E3B1C}"/>
              </a:ext>
            </a:extLst>
          </p:cNvPr>
          <p:cNvSpPr txBox="1"/>
          <p:nvPr/>
        </p:nvSpPr>
        <p:spPr>
          <a:xfrm>
            <a:off x="1325562" y="7916824"/>
            <a:ext cx="5286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Wait, but what </a:t>
            </a:r>
          </a:p>
          <a:p>
            <a:r>
              <a:rPr lang="en-US" sz="5400" dirty="0">
                <a:latin typeface="Montserrat Light" panose="00000400000000000000" pitchFamily="2" charset="0"/>
                <a:ea typeface="Roboto Lt" pitchFamily="2" charset="0"/>
              </a:rPr>
              <a:t>is Mocking really?</a:t>
            </a:r>
            <a:endParaRPr lang="en-US" sz="5400" dirty="0"/>
          </a:p>
        </p:txBody>
      </p:sp>
      <p:pic>
        <p:nvPicPr>
          <p:cNvPr id="73" name="Picture 72" descr="A picture containing helmet, drawing, light&#10;&#10;Description automatically generated">
            <a:extLst>
              <a:ext uri="{FF2B5EF4-FFF2-40B4-BE49-F238E27FC236}">
                <a16:creationId xmlns:a16="http://schemas.microsoft.com/office/drawing/2014/main" id="{CB706009-F42D-4914-824C-E226FFF9FA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7" r="9220" b="5392"/>
          <a:stretch/>
        </p:blipFill>
        <p:spPr>
          <a:xfrm>
            <a:off x="6357633" y="10159363"/>
            <a:ext cx="3478399" cy="32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490B1"/>
          </a:fgClr>
          <a:bgClr>
            <a:srgbClr val="049FC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AC9F5-1C2E-4795-9E9F-4F6FDD8B6B80}"/>
              </a:ext>
            </a:extLst>
          </p:cNvPr>
          <p:cNvGrpSpPr/>
          <p:nvPr/>
        </p:nvGrpSpPr>
        <p:grpSpPr>
          <a:xfrm>
            <a:off x="728772" y="431251"/>
            <a:ext cx="11057806" cy="6172749"/>
            <a:chOff x="957372" y="500554"/>
            <a:chExt cx="11057806" cy="5995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65507-9070-4020-A50F-AB3369FD1271}"/>
                </a:ext>
              </a:extLst>
            </p:cNvPr>
            <p:cNvGrpSpPr/>
            <p:nvPr/>
          </p:nvGrpSpPr>
          <p:grpSpPr>
            <a:xfrm>
              <a:off x="957372" y="500554"/>
              <a:ext cx="11057806" cy="5995496"/>
              <a:chOff x="1146558" y="2991506"/>
              <a:chExt cx="11057806" cy="59954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13F7B9-AD08-43F5-9D8B-7CCD3BBE8CBB}"/>
                  </a:ext>
                </a:extLst>
              </p:cNvPr>
              <p:cNvGrpSpPr/>
              <p:nvPr/>
            </p:nvGrpSpPr>
            <p:grpSpPr>
              <a:xfrm>
                <a:off x="1146558" y="2991506"/>
                <a:ext cx="11055952" cy="5995496"/>
                <a:chOff x="5534025" y="553331"/>
                <a:chExt cx="15380895" cy="1006984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D58DA4-512B-4F13-8334-8D19E37856D9}"/>
                    </a:ext>
                  </a:extLst>
                </p:cNvPr>
                <p:cNvSpPr/>
                <p:nvPr/>
              </p:nvSpPr>
              <p:spPr>
                <a:xfrm>
                  <a:off x="5534025" y="904022"/>
                  <a:ext cx="15006667" cy="97191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7777C49-A7CB-4370-B1CD-67FDE7D5F3F6}"/>
                    </a:ext>
                  </a:extLst>
                </p:cNvPr>
                <p:cNvSpPr/>
                <p:nvPr/>
              </p:nvSpPr>
              <p:spPr>
                <a:xfrm>
                  <a:off x="5711826" y="1095066"/>
                  <a:ext cx="15203094" cy="9295314"/>
                </a:xfrm>
                <a:prstGeom prst="rect">
                  <a:avLst/>
                </a:prstGeom>
                <a:solidFill>
                  <a:srgbClr val="FFF8F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605DFF-ACE7-4BB1-BF1B-823C7FE19A29}"/>
                    </a:ext>
                  </a:extLst>
                </p:cNvPr>
                <p:cNvSpPr/>
                <p:nvPr/>
              </p:nvSpPr>
              <p:spPr>
                <a:xfrm>
                  <a:off x="6083300" y="714464"/>
                  <a:ext cx="14831620" cy="380604"/>
                </a:xfrm>
                <a:prstGeom prst="rect">
                  <a:avLst/>
                </a:prstGeom>
                <a:solidFill>
                  <a:srgbClr val="DADAD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F23A17-CD55-4A7D-812D-494380777283}"/>
                    </a:ext>
                  </a:extLst>
                </p:cNvPr>
                <p:cNvSpPr/>
                <p:nvPr/>
              </p:nvSpPr>
              <p:spPr>
                <a:xfrm>
                  <a:off x="5711825" y="714464"/>
                  <a:ext cx="371475" cy="380603"/>
                </a:xfrm>
                <a:prstGeom prst="rect">
                  <a:avLst/>
                </a:prstGeom>
                <a:solidFill>
                  <a:srgbClr val="C2C2C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5E8C1B-B11E-4B74-9DD4-34133CD4E11D}"/>
                    </a:ext>
                  </a:extLst>
                </p:cNvPr>
                <p:cNvSpPr txBox="1"/>
                <p:nvPr/>
              </p:nvSpPr>
              <p:spPr>
                <a:xfrm>
                  <a:off x="5757861" y="553331"/>
                  <a:ext cx="266700" cy="6203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OCR A Extended" panose="02010509020102010303" pitchFamily="50" charset="0"/>
                    </a:rPr>
                    <a:t>x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E206F-60C0-4C1E-9E2F-201071D44C5C}"/>
                    </a:ext>
                  </a:extLst>
                </p:cNvPr>
                <p:cNvSpPr txBox="1"/>
                <p:nvPr/>
              </p:nvSpPr>
              <p:spPr>
                <a:xfrm>
                  <a:off x="12697602" y="682394"/>
                  <a:ext cx="1038176" cy="439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Roboto Lt" pitchFamily="2" charset="0"/>
                      <a:ea typeface="Roboto Lt" pitchFamily="2" charset="0"/>
                    </a:rPr>
                    <a:t>wat.html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4757B3-1BD1-486F-80E6-86FC759F7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863490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06D7DC3-A78F-4F02-8BC8-E98393919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2840" y="962511"/>
                  <a:ext cx="508840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D3ED36-8D8D-437A-8CA3-48DEDC1F5C7D}"/>
                  </a:ext>
                </a:extLst>
              </p:cNvPr>
              <p:cNvSpPr/>
              <p:nvPr/>
            </p:nvSpPr>
            <p:spPr>
              <a:xfrm>
                <a:off x="12056929" y="3314051"/>
                <a:ext cx="145581" cy="5534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50AB1D-B322-463B-9E7B-74FACF09E2EB}"/>
                  </a:ext>
                </a:extLst>
              </p:cNvPr>
              <p:cNvSpPr/>
              <p:nvPr/>
            </p:nvSpPr>
            <p:spPr>
              <a:xfrm>
                <a:off x="12056929" y="4692524"/>
                <a:ext cx="147435" cy="466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060AE3-1CDD-44B8-8224-14F38903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685220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B43ED5-4C22-4B47-B2D7-E310C16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200" y="744176"/>
              <a:ext cx="365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5EBD54F-1FE3-40FB-B280-1BF38EFED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" t="38038" r="9276" b="243"/>
          <a:stretch/>
        </p:blipFill>
        <p:spPr>
          <a:xfrm>
            <a:off x="1425998" y="791133"/>
            <a:ext cx="9772814" cy="554350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920351E-9D40-4D68-9C88-531F8CCBE27B}"/>
              </a:ext>
            </a:extLst>
          </p:cNvPr>
          <p:cNvGrpSpPr/>
          <p:nvPr/>
        </p:nvGrpSpPr>
        <p:grpSpPr>
          <a:xfrm>
            <a:off x="172968" y="1938190"/>
            <a:ext cx="5429763" cy="3742979"/>
            <a:chOff x="5534025" y="582162"/>
            <a:chExt cx="6249267" cy="60880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09B30F-F411-47EC-BCF6-8465D3A2071B}"/>
                </a:ext>
              </a:extLst>
            </p:cNvPr>
            <p:cNvSpPr/>
            <p:nvPr/>
          </p:nvSpPr>
          <p:spPr>
            <a:xfrm>
              <a:off x="5534025" y="904021"/>
              <a:ext cx="6071467" cy="576619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7DD82E-6DDA-46EF-BC4A-65CECED8688F}"/>
                </a:ext>
              </a:extLst>
            </p:cNvPr>
            <p:cNvSpPr/>
            <p:nvPr/>
          </p:nvSpPr>
          <p:spPr>
            <a:xfrm>
              <a:off x="5711825" y="1095067"/>
              <a:ext cx="6071467" cy="5385593"/>
            </a:xfrm>
            <a:prstGeom prst="rect">
              <a:avLst/>
            </a:prstGeom>
            <a:solidFill>
              <a:srgbClr val="52274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A6CBF1-E7C7-4160-A2C3-541918B3F91F}"/>
                </a:ext>
              </a:extLst>
            </p:cNvPr>
            <p:cNvSpPr/>
            <p:nvPr/>
          </p:nvSpPr>
          <p:spPr>
            <a:xfrm>
              <a:off x="6083300" y="714464"/>
              <a:ext cx="5699992" cy="380603"/>
            </a:xfrm>
            <a:prstGeom prst="rect">
              <a:avLst/>
            </a:prstGeom>
            <a:solidFill>
              <a:srgbClr val="DADA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FB250C-96F0-414C-AED1-95BB1705E940}"/>
                </a:ext>
              </a:extLst>
            </p:cNvPr>
            <p:cNvSpPr/>
            <p:nvPr/>
          </p:nvSpPr>
          <p:spPr>
            <a:xfrm>
              <a:off x="5711825" y="714464"/>
              <a:ext cx="371475" cy="380603"/>
            </a:xfrm>
            <a:prstGeom prst="rect">
              <a:avLst/>
            </a:prstGeom>
            <a:solidFill>
              <a:srgbClr val="C2C2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745BCA-A50E-4CB3-B138-A11D75D3D5C3}"/>
                </a:ext>
              </a:extLst>
            </p:cNvPr>
            <p:cNvSpPr txBox="1"/>
            <p:nvPr/>
          </p:nvSpPr>
          <p:spPr>
            <a:xfrm>
              <a:off x="5757862" y="582162"/>
              <a:ext cx="266700" cy="562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OCR A Extended" panose="02010509020102010303" pitchFamily="50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98FBC5-3815-4058-82E8-D2C2E3FD6ABB}"/>
                </a:ext>
              </a:extLst>
            </p:cNvPr>
            <p:cNvCxnSpPr/>
            <p:nvPr/>
          </p:nvCxnSpPr>
          <p:spPr>
            <a:xfrm>
              <a:off x="6654917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7F199B-1994-4DDC-87F2-5272EDC58049}"/>
                </a:ext>
              </a:extLst>
            </p:cNvPr>
            <p:cNvCxnSpPr/>
            <p:nvPr/>
          </p:nvCxnSpPr>
          <p:spPr>
            <a:xfrm>
              <a:off x="6654917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280420-3B3D-4291-9078-9F7974BAD3F0}"/>
                </a:ext>
              </a:extLst>
            </p:cNvPr>
            <p:cNvSpPr txBox="1"/>
            <p:nvPr/>
          </p:nvSpPr>
          <p:spPr>
            <a:xfrm>
              <a:off x="8283368" y="718556"/>
              <a:ext cx="1223381" cy="43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Roboto Lt" pitchFamily="2" charset="0"/>
                  <a:ea typeface="Roboto Lt" pitchFamily="2" charset="0"/>
                </a:rPr>
                <a:t>define.txt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B8BAA-701F-4938-BA5C-1FC9AEBEFFD2}"/>
                </a:ext>
              </a:extLst>
            </p:cNvPr>
            <p:cNvCxnSpPr/>
            <p:nvPr/>
          </p:nvCxnSpPr>
          <p:spPr>
            <a:xfrm>
              <a:off x="9618376" y="863490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944CC7-F0BC-46FC-B26C-BB8642539395}"/>
                </a:ext>
              </a:extLst>
            </p:cNvPr>
            <p:cNvCxnSpPr/>
            <p:nvPr/>
          </p:nvCxnSpPr>
          <p:spPr>
            <a:xfrm>
              <a:off x="9618376" y="962511"/>
              <a:ext cx="1585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5BB4D2F-BCBF-471E-8836-63F6F581688C}"/>
              </a:ext>
            </a:extLst>
          </p:cNvPr>
          <p:cNvSpPr txBox="1"/>
          <p:nvPr/>
        </p:nvSpPr>
        <p:spPr>
          <a:xfrm>
            <a:off x="562823" y="2196163"/>
            <a:ext cx="468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Montserrat Light" panose="00000400000000000000" pitchFamily="2" charset="0"/>
              <a:ea typeface="Roboto Lt" pitchFamily="2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Mocking is primarily used in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unit testing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We use Mocking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Frameworks or APIs such as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Mockito and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Jmockit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 to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  <a:t>&gt; help us achieve our goal</a:t>
            </a:r>
            <a:b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Light" panose="00000400000000000000" pitchFamily="2" charset="0"/>
                <a:ea typeface="Roboto Lt" pitchFamily="2" charset="0"/>
              </a:rPr>
            </a:b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5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10515</TotalTime>
  <Words>690</Words>
  <Application>Microsoft Office PowerPoint</Application>
  <PresentationFormat>Widescreen</PresentationFormat>
  <Paragraphs>239</Paragraphs>
  <Slides>22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High Pixel-7</vt:lpstr>
      <vt:lpstr>OCR A Extended</vt:lpstr>
      <vt:lpstr>Montserrat Light</vt:lpstr>
      <vt:lpstr>Calibri Light</vt:lpstr>
      <vt:lpstr>Arial</vt:lpstr>
      <vt:lpstr>Roboto Lt</vt:lpstr>
      <vt:lpstr>Office Theme</vt:lpstr>
      <vt:lpstr>Presentation</vt:lpstr>
      <vt:lpstr>Mocking J[ava]</vt:lpstr>
      <vt:lpstr>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 and Refactoring</dc:title>
  <dc:creator>GAYLE BERNADETTE BITUIN (PLAN-IRIS-ISD-OOCLL/MNL)</dc:creator>
  <cp:lastModifiedBy>RAYMOND ALFRED ADANZA (IM-MIS-ISD-OOCLL/MNL)</cp:lastModifiedBy>
  <cp:revision>72</cp:revision>
  <dcterms:created xsi:type="dcterms:W3CDTF">2019-05-19T04:23:27Z</dcterms:created>
  <dcterms:modified xsi:type="dcterms:W3CDTF">2022-10-13T14:51:57Z</dcterms:modified>
</cp:coreProperties>
</file>